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44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7469303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iwu.edu/melloncenter/rubrics-and-syllabi.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courses.iwu.edu" TargetMode="External"/><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a/iwu.edu/document/d/1RVA8KVEzp0R-vLFmoITjLMWqtKrwltTPQcMKyecMTsE/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magic.piktochart.com/output/9476290-gateway-syllab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bokcenter.harvard.edu/syllabus-design" TargetMode="External"/><Relationship Id="rId4" Type="http://schemas.openxmlformats.org/officeDocument/2006/relationships/hyperlink" Target="https://www.aacu.org/publications-research/periodicals/death-syllabus"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iwu.edu/melloncenter/rubrics-and-syllabi.html" TargetMode="External"/><Relationship Id="rId4" Type="http://schemas.openxmlformats.org/officeDocument/2006/relationships/hyperlink" Target="https://magic.piktochart.com/output/2570368-syllabus-wr-13300%23.VdZYZXQw6FR.gmail" TargetMode="External"/><Relationship Id="rId5" Type="http://schemas.openxmlformats.org/officeDocument/2006/relationships/hyperlink" Target="http://azargrammar.com/teacherTalk/blog/2010/01/using-graphic-syllabi-in-your-classroom/"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azargrammar.com/teacherTalk/blog/2010/01/using-graphic-syllabi-in-your-classroom/" TargetMode="External"/><Relationship Id="rId4" Type="http://schemas.openxmlformats.org/officeDocument/2006/relationships/image" Target="../media/image1.jp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rtl="0">
              <a:spcBef>
                <a:spcPts val="0"/>
              </a:spcBef>
              <a:buNone/>
            </a:pPr>
            <a:r>
              <a:rPr lang="en"/>
              <a:t>The Syllabus</a:t>
            </a:r>
          </a:p>
          <a:p>
            <a:pPr lvl="0" rtl="0">
              <a:spcBef>
                <a:spcPts val="0"/>
              </a:spcBef>
              <a:buClr>
                <a:schemeClr val="dk1"/>
              </a:buClr>
              <a:buSzPct val="39285"/>
              <a:buFont typeface="Arial"/>
              <a:buNone/>
            </a:pPr>
            <a:r>
              <a:rPr lang="en" sz="2800">
                <a:solidFill>
                  <a:schemeClr val="dk2"/>
                </a:solidFill>
              </a:rPr>
              <a:t>Kate Browne &amp; Carmela Ferradáns </a:t>
            </a:r>
          </a:p>
          <a:p>
            <a:pPr lvl="0">
              <a:spcBef>
                <a:spcPts val="0"/>
              </a:spcBef>
              <a:buNone/>
            </a:pPr>
            <a:endParaRPr sz="2400"/>
          </a:p>
        </p:txBody>
      </p:sp>
      <p:sp>
        <p:nvSpPr>
          <p:cNvPr id="55" name="Shape 55"/>
          <p:cNvSpPr txBox="1">
            <a:spLocks noGrp="1"/>
          </p:cNvSpPr>
          <p:nvPr>
            <p:ph type="subTitle" idx="1"/>
          </p:nvPr>
        </p:nvSpPr>
        <p:spPr>
          <a:xfrm>
            <a:off x="311700" y="3291325"/>
            <a:ext cx="8520599" cy="7926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a:solidFill>
                  <a:schemeClr val="dk1"/>
                </a:solidFill>
              </a:rPr>
              <a:t>nonorg presentation 1.11.2016</a:t>
            </a:r>
          </a:p>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a:blip r:embed="rId3">
            <a:alphaModFix/>
          </a:blip>
          <a:stretch>
            <a:fillRect/>
          </a:stretch>
        </p:blipFill>
        <p:spPr>
          <a:xfrm>
            <a:off x="4318425" y="163850"/>
            <a:ext cx="3583748" cy="4682898"/>
          </a:xfrm>
          <a:prstGeom prst="rect">
            <a:avLst/>
          </a:prstGeom>
          <a:noFill/>
          <a:ln>
            <a:noFill/>
          </a:ln>
        </p:spPr>
      </p:pic>
      <p:sp>
        <p:nvSpPr>
          <p:cNvPr id="108" name="Shape 108"/>
          <p:cNvSpPr txBox="1"/>
          <p:nvPr/>
        </p:nvSpPr>
        <p:spPr>
          <a:xfrm>
            <a:off x="284400" y="284525"/>
            <a:ext cx="3917399" cy="692400"/>
          </a:xfrm>
          <a:prstGeom prst="rect">
            <a:avLst/>
          </a:prstGeom>
          <a:noFill/>
          <a:ln>
            <a:noFill/>
          </a:ln>
        </p:spPr>
        <p:txBody>
          <a:bodyPr lIns="91425" tIns="91425" rIns="91425" bIns="91425" anchor="t" anchorCtr="0">
            <a:noAutofit/>
          </a:bodyPr>
          <a:lstStyle/>
          <a:p>
            <a:pPr lvl="0" rtl="0">
              <a:spcBef>
                <a:spcPts val="0"/>
              </a:spcBef>
              <a:buNone/>
            </a:pPr>
            <a:r>
              <a:rPr lang="en" sz="2400"/>
              <a:t>sample graphic syllabus 4</a:t>
            </a:r>
          </a:p>
          <a:p>
            <a:pPr lvl="0">
              <a:spcBef>
                <a:spcPts val="0"/>
              </a:spcBef>
              <a:buNone/>
            </a:pPr>
            <a:r>
              <a:rPr lang="en"/>
              <a:t>Prof. Lynda Barry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0" y="324853"/>
            <a:ext cx="9144000" cy="4528248"/>
          </a:xfrm>
          <a:prstGeom prst="rect">
            <a:avLst/>
          </a:prstGeom>
          <a:noFill/>
          <a:ln>
            <a:noFill/>
          </a:ln>
        </p:spPr>
        <p:txBody>
          <a:bodyPr lIns="91425" tIns="91425" rIns="91425" bIns="91425" anchor="ctr" anchorCtr="0">
            <a:noAutofit/>
          </a:bodyPr>
          <a:lstStyle/>
          <a:p>
            <a:pPr lvl="0" rtl="0">
              <a:lnSpc>
                <a:spcPct val="150000"/>
              </a:lnSpc>
              <a:spcBef>
                <a:spcPts val="0"/>
              </a:spcBef>
              <a:spcAft>
                <a:spcPts val="1700"/>
              </a:spcAft>
              <a:buNone/>
            </a:pPr>
            <a:endParaRPr sz="1200" b="1" dirty="0">
              <a:solidFill>
                <a:srgbClr val="1F1F1F"/>
              </a:solidFill>
              <a:highlight>
                <a:srgbClr val="FFFFFF"/>
              </a:highlight>
            </a:endParaRPr>
          </a:p>
          <a:p>
            <a:pPr lvl="0" algn="ctr" rtl="0">
              <a:spcBef>
                <a:spcPts val="0"/>
              </a:spcBef>
              <a:spcAft>
                <a:spcPts val="1700"/>
              </a:spcAft>
              <a:buNone/>
            </a:pPr>
            <a:r>
              <a:rPr lang="en" sz="2400" dirty="0">
                <a:solidFill>
                  <a:srgbClr val="1F1F1F"/>
                </a:solidFill>
                <a:highlight>
                  <a:srgbClr val="FFFFFF"/>
                </a:highlight>
              </a:rPr>
              <a:t>What to include in your syllabus</a:t>
            </a:r>
            <a:r>
              <a:rPr lang="en" sz="1100" dirty="0">
                <a:solidFill>
                  <a:srgbClr val="1F1F1F"/>
                </a:solidFill>
                <a:highlight>
                  <a:srgbClr val="FFFFFF"/>
                </a:highlight>
              </a:rPr>
              <a:t/>
            </a:r>
            <a:br>
              <a:rPr lang="en" sz="1100" dirty="0">
                <a:solidFill>
                  <a:srgbClr val="1F1F1F"/>
                </a:solidFill>
                <a:highlight>
                  <a:srgbClr val="FFFFFF"/>
                </a:highlight>
              </a:rPr>
            </a:br>
            <a:r>
              <a:rPr lang="en" sz="1100" dirty="0">
                <a:solidFill>
                  <a:srgbClr val="1F1F1F"/>
                </a:solidFill>
                <a:highlight>
                  <a:srgbClr val="FFFFFF"/>
                </a:highlight>
              </a:rPr>
              <a:t>http://bokcenter.harvard.edu/syllabus-design</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Learning Objectives</a:t>
            </a:r>
            <a:r>
              <a:rPr lang="en" sz="1100" dirty="0">
                <a:solidFill>
                  <a:srgbClr val="1F1F1F"/>
                </a:solidFill>
                <a:highlight>
                  <a:srgbClr val="FFFFFF"/>
                </a:highlight>
              </a:rPr>
              <a:t>: What students will gain or take away from your course. Why these objectives are the most important skills/knowledge for the course (helpful if objectives are included for each topic/session).</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Goal/Rationale</a:t>
            </a:r>
            <a:r>
              <a:rPr lang="en" sz="1100" dirty="0">
                <a:solidFill>
                  <a:srgbClr val="1F1F1F"/>
                </a:solidFill>
                <a:highlight>
                  <a:srgbClr val="FFFFFF"/>
                </a:highlight>
              </a:rPr>
              <a:t>: How the course relates to primary concepts and principles of the discipline (where it fits into the overall intellectual area). Type of knowledge and abilities that will be emphasized. How and why the course is organized in a particular sequence.</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Basic Information</a:t>
            </a:r>
            <a:r>
              <a:rPr lang="en" sz="1100" dirty="0">
                <a:solidFill>
                  <a:srgbClr val="1F1F1F"/>
                </a:solidFill>
                <a:highlight>
                  <a:srgbClr val="FFFFFF"/>
                </a:highlight>
              </a:rPr>
              <a:t>: Course name and number, meeting time and place, instructor name, contact information, office hours, instructional support staff information.</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Course Content</a:t>
            </a:r>
            <a:r>
              <a:rPr lang="en" sz="1100" dirty="0">
                <a:solidFill>
                  <a:srgbClr val="1F1F1F"/>
                </a:solidFill>
                <a:highlight>
                  <a:srgbClr val="FFFFFF"/>
                </a:highlight>
              </a:rPr>
              <a:t>: Schedule, outline, meeting dates and holidays, major topics and sub-topics preferably with rationale for inclusion.</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Student Responsibilities</a:t>
            </a:r>
            <a:r>
              <a:rPr lang="en" sz="1100" dirty="0">
                <a:solidFill>
                  <a:srgbClr val="1F1F1F"/>
                </a:solidFill>
                <a:highlight>
                  <a:srgbClr val="FFFFFF"/>
                </a:highlight>
              </a:rPr>
              <a:t>: Particulars and rationale for homework, projects, quizzes, exams, reading requirements, participation, due dates, etc. Policies on lateness, missed work, extra credit, etc.</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Grading Method</a:t>
            </a:r>
            <a:r>
              <a:rPr lang="en" sz="1100" dirty="0">
                <a:solidFill>
                  <a:srgbClr val="1F1F1F"/>
                </a:solidFill>
                <a:highlight>
                  <a:srgbClr val="FFFFFF"/>
                </a:highlight>
              </a:rPr>
              <a:t>: Clear, explicit statement of assessment process and measurements.</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Materials and Access</a:t>
            </a:r>
            <a:r>
              <a:rPr lang="en" sz="1100" dirty="0">
                <a:solidFill>
                  <a:srgbClr val="1F1F1F"/>
                </a:solidFill>
                <a:highlight>
                  <a:srgbClr val="FFFFFF"/>
                </a:highlight>
              </a:rPr>
              <a:t>: Required texts and readings, course packs. How to get materials including relevant instructional technologies. Additional resources such as study groups, etc.</a:t>
            </a:r>
          </a:p>
          <a:p>
            <a:pPr marL="660400" lvl="0" indent="-304800" rtl="0">
              <a:spcBef>
                <a:spcPts val="0"/>
              </a:spcBef>
              <a:spcAft>
                <a:spcPts val="1700"/>
              </a:spcAft>
              <a:buClr>
                <a:srgbClr val="1F1F1F"/>
              </a:buClr>
              <a:buSzPct val="100000"/>
              <a:buAutoNum type="arabicPeriod"/>
            </a:pPr>
            <a:r>
              <a:rPr lang="en" sz="1100" b="1" dirty="0">
                <a:solidFill>
                  <a:srgbClr val="1F1F1F"/>
                </a:solidFill>
                <a:highlight>
                  <a:srgbClr val="FFFFFF"/>
                </a:highlight>
              </a:rPr>
              <a:t>Teaching Philosophy</a:t>
            </a:r>
            <a:r>
              <a:rPr lang="en" sz="1100" dirty="0">
                <a:solidFill>
                  <a:srgbClr val="1F1F1F"/>
                </a:solidFill>
                <a:highlight>
                  <a:srgbClr val="FFFFFF"/>
                </a:highlight>
              </a:rPr>
              <a:t>: Pedagogical approach including rationale for why students will benefit from 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184750"/>
            <a:ext cx="8520599" cy="397799"/>
          </a:xfrm>
          <a:prstGeom prst="rect">
            <a:avLst/>
          </a:prstGeom>
        </p:spPr>
        <p:txBody>
          <a:bodyPr lIns="91425" tIns="91425" rIns="91425" bIns="91425" anchor="t" anchorCtr="0">
            <a:noAutofit/>
          </a:bodyPr>
          <a:lstStyle/>
          <a:p>
            <a:pPr lvl="0" algn="ctr">
              <a:spcBef>
                <a:spcPts val="0"/>
              </a:spcBef>
              <a:buNone/>
            </a:pPr>
            <a:r>
              <a:rPr lang="en" sz="2400"/>
              <a:t>Information you should include in your syllabus  </a:t>
            </a:r>
          </a:p>
        </p:txBody>
      </p:sp>
      <p:sp>
        <p:nvSpPr>
          <p:cNvPr id="119" name="Shape 119"/>
          <p:cNvSpPr txBox="1">
            <a:spLocks noGrp="1"/>
          </p:cNvSpPr>
          <p:nvPr>
            <p:ph type="body" idx="1"/>
          </p:nvPr>
        </p:nvSpPr>
        <p:spPr>
          <a:xfrm>
            <a:off x="311700" y="872200"/>
            <a:ext cx="8520599" cy="3849900"/>
          </a:xfrm>
          <a:prstGeom prst="rect">
            <a:avLst/>
          </a:prstGeom>
        </p:spPr>
        <p:txBody>
          <a:bodyPr lIns="91425" tIns="91425" rIns="91425" bIns="91425" anchor="ctr" anchorCtr="0">
            <a:noAutofit/>
          </a:bodyPr>
          <a:lstStyle/>
          <a:p>
            <a:pPr marL="292100" lvl="0" indent="0" rtl="0">
              <a:lnSpc>
                <a:spcPct val="140109"/>
              </a:lnSpc>
              <a:spcBef>
                <a:spcPts val="0"/>
              </a:spcBef>
              <a:spcAft>
                <a:spcPts val="800"/>
              </a:spcAft>
              <a:buNone/>
            </a:pPr>
            <a:r>
              <a:rPr lang="en" sz="1400">
                <a:solidFill>
                  <a:schemeClr val="dk1"/>
                </a:solidFill>
                <a:highlight>
                  <a:srgbClr val="FFFFFF"/>
                </a:highlight>
              </a:rPr>
              <a:t>IWU Faculty Responsibilities, Resources and Related Policies (Faculty Handbook, Chapter V)</a:t>
            </a:r>
          </a:p>
          <a:p>
            <a:pPr marL="292100" lvl="0" indent="-69850" rtl="0">
              <a:lnSpc>
                <a:spcPct val="140109"/>
              </a:lnSpc>
              <a:spcBef>
                <a:spcPts val="0"/>
              </a:spcBef>
              <a:spcAft>
                <a:spcPts val="800"/>
              </a:spcAft>
              <a:buClr>
                <a:schemeClr val="dk1"/>
              </a:buClr>
              <a:buSzPct val="78571"/>
              <a:buFont typeface="Arial"/>
              <a:buNone/>
            </a:pPr>
            <a:r>
              <a:rPr lang="en" sz="1400">
                <a:solidFill>
                  <a:schemeClr val="dk1"/>
                </a:solidFill>
                <a:highlight>
                  <a:srgbClr val="FFFFFF"/>
                </a:highlight>
              </a:rPr>
              <a:t>"</a:t>
            </a:r>
            <a:r>
              <a:rPr lang="en" sz="1400" i="1">
                <a:solidFill>
                  <a:schemeClr val="dk1"/>
                </a:solidFill>
                <a:highlight>
                  <a:srgbClr val="FFFFFF"/>
                </a:highlight>
              </a:rPr>
              <a:t>Each faculty member is required to produce and distribute, preferably at the first class meeting, but in any event within the first week of classes, a written syllabus explaining the </a:t>
            </a:r>
            <a:r>
              <a:rPr lang="en" sz="1400" b="1" i="1">
                <a:solidFill>
                  <a:schemeClr val="dk1"/>
                </a:solidFill>
                <a:highlight>
                  <a:srgbClr val="FFFFFF"/>
                </a:highlight>
              </a:rPr>
              <a:t>aims, scope and format of the course, readings and other class experiences, such as class discussions, panels, quizzes, papers, and examinations. </a:t>
            </a:r>
            <a:r>
              <a:rPr lang="en" sz="1400" i="1">
                <a:solidFill>
                  <a:schemeClr val="dk1"/>
                </a:solidFill>
                <a:highlight>
                  <a:srgbClr val="FFFFFF"/>
                </a:highlight>
              </a:rPr>
              <a:t>The syllabus must also include </a:t>
            </a:r>
            <a:r>
              <a:rPr lang="en" sz="1400" b="1" i="1">
                <a:solidFill>
                  <a:schemeClr val="dk1"/>
                </a:solidFill>
                <a:highlight>
                  <a:srgbClr val="FFFFFF"/>
                </a:highlight>
              </a:rPr>
              <a:t>class attendance policy, grading policy, and office hours.</a:t>
            </a:r>
            <a:r>
              <a:rPr lang="en" sz="1400" i="1">
                <a:solidFill>
                  <a:schemeClr val="dk1"/>
                </a:solidFill>
                <a:highlight>
                  <a:srgbClr val="FFFFFF"/>
                </a:highlight>
              </a:rPr>
              <a:t> Written course outlines, where appropriate, are strongly encouraged</a:t>
            </a:r>
            <a:r>
              <a:rPr lang="en" sz="1400">
                <a:solidFill>
                  <a:schemeClr val="dk1"/>
                </a:solidFill>
                <a:highlight>
                  <a:srgbClr val="FFFFFF"/>
                </a:highlight>
              </a:rPr>
              <a:t>."  (Faculty Handbook, Chapter V-9, 3.Course Syllabi)</a:t>
            </a:r>
          </a:p>
          <a:p>
            <a:pPr marL="457200" lvl="0" indent="0" rtl="0">
              <a:lnSpc>
                <a:spcPct val="100000"/>
              </a:lnSpc>
              <a:spcBef>
                <a:spcPts val="0"/>
              </a:spcBef>
              <a:buNone/>
            </a:pPr>
            <a:r>
              <a:rPr lang="en" sz="1200" b="1"/>
              <a:t>aims</a:t>
            </a:r>
            <a:br>
              <a:rPr lang="en" sz="1200" b="1"/>
            </a:br>
            <a:r>
              <a:rPr lang="en" sz="1200" b="1"/>
              <a:t>scope and format</a:t>
            </a:r>
            <a:br>
              <a:rPr lang="en" sz="1200" b="1"/>
            </a:br>
            <a:r>
              <a:rPr lang="en" sz="1200" b="1"/>
              <a:t>readings</a:t>
            </a:r>
            <a:br>
              <a:rPr lang="en" sz="1200" b="1"/>
            </a:br>
            <a:r>
              <a:rPr lang="en" sz="1200" b="1"/>
              <a:t>class experiences</a:t>
            </a:r>
            <a:br>
              <a:rPr lang="en" sz="1200" b="1"/>
            </a:br>
            <a:r>
              <a:rPr lang="en" sz="1200" b="1"/>
              <a:t>attendance policy</a:t>
            </a:r>
            <a:br>
              <a:rPr lang="en" sz="1200" b="1"/>
            </a:br>
            <a:r>
              <a:rPr lang="en" sz="1200" b="1"/>
              <a:t>grading policy</a:t>
            </a:r>
            <a:br>
              <a:rPr lang="en" sz="1200" b="1"/>
            </a:br>
            <a:r>
              <a:rPr lang="en" sz="1200" b="1"/>
              <a:t>office hours </a:t>
            </a:r>
          </a:p>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4294967295"/>
          </p:nvPr>
        </p:nvSpPr>
        <p:spPr>
          <a:xfrm>
            <a:off x="311700" y="515825"/>
            <a:ext cx="8520599" cy="4417499"/>
          </a:xfrm>
          <a:prstGeom prst="rect">
            <a:avLst/>
          </a:prstGeom>
        </p:spPr>
        <p:txBody>
          <a:bodyPr lIns="91425" tIns="91425" rIns="91425" bIns="91425" anchor="t" anchorCtr="0">
            <a:noAutofit/>
          </a:bodyPr>
          <a:lstStyle/>
          <a:p>
            <a:pPr lvl="0" rtl="0">
              <a:spcBef>
                <a:spcPts val="0"/>
              </a:spcBef>
              <a:spcAft>
                <a:spcPts val="0"/>
              </a:spcAft>
              <a:buClr>
                <a:schemeClr val="dk1"/>
              </a:buClr>
              <a:buSzPct val="110000"/>
              <a:buFont typeface="Arial"/>
              <a:buNone/>
            </a:pPr>
            <a:r>
              <a:rPr lang="en" sz="1000" b="1">
                <a:solidFill>
                  <a:schemeClr val="dk1"/>
                </a:solidFill>
                <a:highlight>
                  <a:srgbClr val="FFFFFF"/>
                </a:highlight>
              </a:rPr>
              <a:t>2</a:t>
            </a:r>
            <a:r>
              <a:rPr lang="en" sz="1100" b="1">
                <a:solidFill>
                  <a:schemeClr val="dk1"/>
                </a:solidFill>
                <a:highlight>
                  <a:srgbClr val="FFFFFF"/>
                </a:highlight>
              </a:rPr>
              <a:t>015-16 Course Catalog The Academic Program  (64-67)</a:t>
            </a:r>
          </a:p>
          <a:p>
            <a:pPr lvl="0" rtl="0">
              <a:spcBef>
                <a:spcPts val="0"/>
              </a:spcBef>
              <a:spcAft>
                <a:spcPts val="0"/>
              </a:spcAft>
              <a:buClr>
                <a:schemeClr val="dk1"/>
              </a:buClr>
              <a:buSzPct val="100000"/>
              <a:buFont typeface="Arial"/>
              <a:buNone/>
            </a:pPr>
            <a:r>
              <a:rPr lang="en" sz="1100" b="1">
                <a:solidFill>
                  <a:schemeClr val="dk1"/>
                </a:solidFill>
              </a:rPr>
              <a:t>Class attendance </a:t>
            </a:r>
          </a:p>
          <a:p>
            <a:pPr lvl="0" rtl="0">
              <a:spcBef>
                <a:spcPts val="0"/>
              </a:spcBef>
              <a:spcAft>
                <a:spcPts val="0"/>
              </a:spcAft>
              <a:buClr>
                <a:schemeClr val="dk1"/>
              </a:buClr>
              <a:buSzPct val="100000"/>
              <a:buFont typeface="Arial"/>
              <a:buNone/>
            </a:pPr>
            <a:r>
              <a:rPr lang="en" sz="1100">
                <a:solidFill>
                  <a:schemeClr val="dk1"/>
                </a:solidFill>
              </a:rPr>
              <a:t>“Attendance policies are established by individual faculty members for each class and therefore may vary from course to course. Students may expect the course attendance policy to be stated in the syllabus for that course. However, in general, students are expected to attend classes regularly.”  64-65</a:t>
            </a:r>
          </a:p>
          <a:p>
            <a:pPr lvl="0" rtl="0">
              <a:spcBef>
                <a:spcPts val="0"/>
              </a:spcBef>
              <a:spcAft>
                <a:spcPts val="0"/>
              </a:spcAft>
              <a:buClr>
                <a:schemeClr val="dk1"/>
              </a:buClr>
              <a:buSzPct val="100000"/>
              <a:buFont typeface="Arial"/>
              <a:buNone/>
            </a:pPr>
            <a:endParaRPr sz="1100" b="1">
              <a:solidFill>
                <a:schemeClr val="dk1"/>
              </a:solidFill>
            </a:endParaRPr>
          </a:p>
          <a:p>
            <a:pPr lvl="0" rtl="0">
              <a:spcBef>
                <a:spcPts val="0"/>
              </a:spcBef>
              <a:spcAft>
                <a:spcPts val="0"/>
              </a:spcAft>
              <a:buClr>
                <a:schemeClr val="dk1"/>
              </a:buClr>
              <a:buSzPct val="100000"/>
              <a:buFont typeface="Arial"/>
              <a:buNone/>
            </a:pPr>
            <a:r>
              <a:rPr lang="en" sz="1100" b="1">
                <a:solidFill>
                  <a:schemeClr val="dk1"/>
                </a:solidFill>
              </a:rPr>
              <a:t>Final examinations</a:t>
            </a:r>
          </a:p>
          <a:p>
            <a:pPr lvl="0" rtl="0">
              <a:spcBef>
                <a:spcPts val="0"/>
              </a:spcBef>
              <a:spcAft>
                <a:spcPts val="0"/>
              </a:spcAft>
              <a:buClr>
                <a:schemeClr val="dk1"/>
              </a:buClr>
              <a:buSzPct val="100000"/>
              <a:buFont typeface="Arial"/>
              <a:buNone/>
            </a:pPr>
            <a:r>
              <a:rPr lang="en" sz="1100">
                <a:solidFill>
                  <a:schemeClr val="dk1"/>
                </a:solidFill>
              </a:rPr>
              <a:t>“Comprehensive final examinations are not a mandatory part of every course, but a final exam or other activity must be administered during the scheduled final examination period.” 65 </a:t>
            </a:r>
          </a:p>
          <a:p>
            <a:pPr lvl="0" rtl="0">
              <a:spcBef>
                <a:spcPts val="0"/>
              </a:spcBef>
              <a:spcAft>
                <a:spcPts val="0"/>
              </a:spcAft>
              <a:buNone/>
            </a:pPr>
            <a:endParaRPr sz="1100" b="1">
              <a:solidFill>
                <a:schemeClr val="dk1"/>
              </a:solidFill>
            </a:endParaRPr>
          </a:p>
          <a:p>
            <a:pPr lvl="0" rtl="0">
              <a:spcBef>
                <a:spcPts val="0"/>
              </a:spcBef>
              <a:spcAft>
                <a:spcPts val="0"/>
              </a:spcAft>
              <a:buClr>
                <a:schemeClr val="dk1"/>
              </a:buClr>
              <a:buSzPct val="100000"/>
              <a:buFont typeface="Arial"/>
              <a:buNone/>
            </a:pPr>
            <a:r>
              <a:rPr lang="en" sz="1100" b="1">
                <a:solidFill>
                  <a:schemeClr val="dk1"/>
                </a:solidFill>
              </a:rPr>
              <a:t>Grade designations and quality points </a:t>
            </a:r>
            <a:r>
              <a:rPr lang="en" sz="1100">
                <a:solidFill>
                  <a:schemeClr val="dk1"/>
                </a:solidFill>
              </a:rPr>
              <a:t>“Credit at Illinois Wesleyan University is awarded on the basis of criteria of subject mastery or competence. The University does not use a uniform range of percentage scores in determining letter grades, nor does it award a predetermined percentage of letter grades in the various grade categories.”</a:t>
            </a:r>
          </a:p>
          <a:p>
            <a:pPr lvl="0" rtl="0">
              <a:spcBef>
                <a:spcPts val="0"/>
              </a:spcBef>
              <a:spcAft>
                <a:spcPts val="0"/>
              </a:spcAft>
              <a:buClr>
                <a:schemeClr val="dk1"/>
              </a:buClr>
              <a:buSzPct val="100000"/>
              <a:buFont typeface="Arial"/>
              <a:buNone/>
            </a:pPr>
            <a:r>
              <a:rPr lang="en" sz="1100">
                <a:solidFill>
                  <a:schemeClr val="dk1"/>
                </a:solidFill>
              </a:rPr>
              <a:t> </a:t>
            </a:r>
          </a:p>
          <a:p>
            <a:pPr lvl="0" rtl="0">
              <a:spcBef>
                <a:spcPts val="0"/>
              </a:spcBef>
              <a:spcAft>
                <a:spcPts val="0"/>
              </a:spcAft>
              <a:buClr>
                <a:schemeClr val="dk1"/>
              </a:buClr>
              <a:buSzPct val="100000"/>
              <a:buFont typeface="Arial"/>
              <a:buNone/>
            </a:pPr>
            <a:r>
              <a:rPr lang="en" sz="1100">
                <a:solidFill>
                  <a:schemeClr val="dk1"/>
                </a:solidFill>
              </a:rPr>
              <a:t>“Student academic performance is evaluated according to the following system of grade and quality point designations: Only letter grades count toward the GPA, </a:t>
            </a:r>
          </a:p>
          <a:p>
            <a:pPr lvl="0" rtl="0">
              <a:spcBef>
                <a:spcPts val="0"/>
              </a:spcBef>
              <a:spcAft>
                <a:spcPts val="0"/>
              </a:spcAft>
              <a:buClr>
                <a:schemeClr val="dk1"/>
              </a:buClr>
              <a:buSzPct val="100000"/>
              <a:buFont typeface="Arial"/>
              <a:buNone/>
            </a:pPr>
            <a:r>
              <a:rPr lang="en" sz="1100">
                <a:solidFill>
                  <a:schemeClr val="dk1"/>
                </a:solidFill>
              </a:rPr>
              <a:t>A, A- Credit for work of superior quality. </a:t>
            </a:r>
          </a:p>
          <a:p>
            <a:pPr lvl="0" rtl="0">
              <a:spcBef>
                <a:spcPts val="0"/>
              </a:spcBef>
              <a:spcAft>
                <a:spcPts val="0"/>
              </a:spcAft>
              <a:buClr>
                <a:schemeClr val="dk1"/>
              </a:buClr>
              <a:buSzPct val="100000"/>
              <a:buFont typeface="Arial"/>
              <a:buNone/>
            </a:pPr>
            <a:r>
              <a:rPr lang="en" sz="1100">
                <a:solidFill>
                  <a:schemeClr val="dk1"/>
                </a:solidFill>
              </a:rPr>
              <a:t>B+, B, B- Credit for work of good to very good quality. </a:t>
            </a:r>
          </a:p>
          <a:p>
            <a:pPr lvl="0" rtl="0">
              <a:spcBef>
                <a:spcPts val="0"/>
              </a:spcBef>
              <a:spcAft>
                <a:spcPts val="0"/>
              </a:spcAft>
              <a:buClr>
                <a:schemeClr val="dk1"/>
              </a:buClr>
              <a:buSzPct val="100000"/>
              <a:buFont typeface="Arial"/>
              <a:buNone/>
            </a:pPr>
            <a:r>
              <a:rPr lang="en" sz="1100">
                <a:solidFill>
                  <a:schemeClr val="dk1"/>
                </a:solidFill>
              </a:rPr>
              <a:t>C+, C Credit for work of acceptable but not distinguished quality.  </a:t>
            </a:r>
          </a:p>
          <a:p>
            <a:pPr lvl="0" rtl="0">
              <a:spcBef>
                <a:spcPts val="0"/>
              </a:spcBef>
              <a:spcAft>
                <a:spcPts val="0"/>
              </a:spcAft>
              <a:buClr>
                <a:schemeClr val="dk1"/>
              </a:buClr>
              <a:buSzPct val="100000"/>
              <a:buFont typeface="Arial"/>
              <a:buNone/>
            </a:pPr>
            <a:r>
              <a:rPr lang="en" sz="1100">
                <a:solidFill>
                  <a:schemeClr val="dk1"/>
                </a:solidFill>
              </a:rPr>
              <a:t>C- Credit for work of marginal quality. </a:t>
            </a:r>
          </a:p>
          <a:p>
            <a:pPr lvl="0" rtl="0">
              <a:spcBef>
                <a:spcPts val="0"/>
              </a:spcBef>
              <a:spcAft>
                <a:spcPts val="0"/>
              </a:spcAft>
              <a:buClr>
                <a:schemeClr val="dk1"/>
              </a:buClr>
              <a:buSzPct val="100000"/>
              <a:buFont typeface="Arial"/>
              <a:buNone/>
            </a:pPr>
            <a:r>
              <a:rPr lang="en" sz="1100">
                <a:solidFill>
                  <a:schemeClr val="dk1"/>
                </a:solidFill>
              </a:rPr>
              <a:t>D Credit for work of poor quality. </a:t>
            </a:r>
          </a:p>
          <a:p>
            <a:pPr lvl="0" rtl="0">
              <a:spcBef>
                <a:spcPts val="0"/>
              </a:spcBef>
              <a:spcAft>
                <a:spcPts val="0"/>
              </a:spcAft>
              <a:buClr>
                <a:schemeClr val="dk1"/>
              </a:buClr>
              <a:buSzPct val="100000"/>
              <a:buFont typeface="Arial"/>
              <a:buNone/>
            </a:pPr>
            <a:r>
              <a:rPr lang="en" sz="1100">
                <a:solidFill>
                  <a:schemeClr val="dk1"/>
                </a:solidFill>
              </a:rPr>
              <a:t>F Failure” (65-66)</a:t>
            </a:r>
          </a:p>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148300"/>
            <a:ext cx="8520599" cy="572699"/>
          </a:xfrm>
          <a:prstGeom prst="rect">
            <a:avLst/>
          </a:prstGeom>
        </p:spPr>
        <p:txBody>
          <a:bodyPr lIns="91425" tIns="91425" rIns="91425" bIns="91425" anchor="t" anchorCtr="0">
            <a:noAutofit/>
          </a:bodyPr>
          <a:lstStyle/>
          <a:p>
            <a:pPr lvl="0">
              <a:spcBef>
                <a:spcPts val="0"/>
              </a:spcBef>
              <a:buNone/>
            </a:pPr>
            <a:r>
              <a:rPr lang="en" sz="2400" dirty="0"/>
              <a:t>a syllabus template for IWU courses </a:t>
            </a:r>
          </a:p>
        </p:txBody>
      </p:sp>
      <p:sp>
        <p:nvSpPr>
          <p:cNvPr id="130" name="Shape 130"/>
          <p:cNvSpPr txBox="1">
            <a:spLocks noGrp="1"/>
          </p:cNvSpPr>
          <p:nvPr>
            <p:ph type="body" idx="1"/>
          </p:nvPr>
        </p:nvSpPr>
        <p:spPr>
          <a:xfrm>
            <a:off x="311700" y="657900"/>
            <a:ext cx="8520599" cy="4250700"/>
          </a:xfrm>
          <a:prstGeom prst="rect">
            <a:avLst/>
          </a:prstGeom>
        </p:spPr>
        <p:txBody>
          <a:bodyPr lIns="91425" tIns="91425" rIns="91425" bIns="91425" anchor="t" anchorCtr="0">
            <a:noAutofit/>
          </a:bodyPr>
          <a:lstStyle/>
          <a:p>
            <a:pPr marL="457200" lvl="0" indent="-304800" rtl="0">
              <a:lnSpc>
                <a:spcPct val="100000"/>
              </a:lnSpc>
              <a:spcBef>
                <a:spcPts val="0"/>
              </a:spcBef>
              <a:spcAft>
                <a:spcPts val="1700"/>
              </a:spcAft>
              <a:buClr>
                <a:srgbClr val="1F1F1F"/>
              </a:buClr>
              <a:buSzPct val="100000"/>
              <a:buAutoNum type="arabicPeriod"/>
            </a:pPr>
            <a:r>
              <a:rPr lang="en" sz="1200" b="1" dirty="0">
                <a:solidFill>
                  <a:srgbClr val="1F1F1F"/>
                </a:solidFill>
                <a:highlight>
                  <a:srgbClr val="FFFFFF"/>
                </a:highlight>
              </a:rPr>
              <a:t>Basic Information</a:t>
            </a:r>
            <a:r>
              <a:rPr lang="en" sz="1200" dirty="0">
                <a:solidFill>
                  <a:srgbClr val="1F1F1F"/>
                </a:solidFill>
                <a:highlight>
                  <a:srgbClr val="FFFFFF"/>
                </a:highlight>
              </a:rPr>
              <a:t>: Course name and number, meeting time and place, instructor name, contact information, office hours.</a:t>
            </a:r>
          </a:p>
          <a:p>
            <a:pPr marL="457200" lvl="0" indent="-304800" rtl="0">
              <a:lnSpc>
                <a:spcPct val="100000"/>
              </a:lnSpc>
              <a:spcBef>
                <a:spcPts val="0"/>
              </a:spcBef>
              <a:spcAft>
                <a:spcPts val="1700"/>
              </a:spcAft>
              <a:buClr>
                <a:srgbClr val="1F1F1F"/>
              </a:buClr>
              <a:buSzPct val="100000"/>
              <a:buAutoNum type="arabicPeriod"/>
            </a:pPr>
            <a:r>
              <a:rPr lang="en" sz="1200" b="1" dirty="0">
                <a:solidFill>
                  <a:srgbClr val="1F1F1F"/>
                </a:solidFill>
                <a:highlight>
                  <a:srgbClr val="FFFFFF"/>
                </a:highlight>
              </a:rPr>
              <a:t>Course Description.</a:t>
            </a:r>
          </a:p>
          <a:p>
            <a:pPr marL="457200" lvl="0" indent="-304800" rtl="0">
              <a:lnSpc>
                <a:spcPct val="100000"/>
              </a:lnSpc>
              <a:spcBef>
                <a:spcPts val="0"/>
              </a:spcBef>
              <a:spcAft>
                <a:spcPts val="1700"/>
              </a:spcAft>
              <a:buClr>
                <a:srgbClr val="1F1F1F"/>
              </a:buClr>
              <a:buSzPct val="100000"/>
              <a:buAutoNum type="arabicPeriod"/>
            </a:pPr>
            <a:r>
              <a:rPr lang="en" sz="1200" b="1" dirty="0">
                <a:solidFill>
                  <a:srgbClr val="1F1F1F"/>
                </a:solidFill>
                <a:highlight>
                  <a:srgbClr val="FFFFFF"/>
                </a:highlight>
              </a:rPr>
              <a:t>Course Learning Goals.</a:t>
            </a:r>
            <a:r>
              <a:rPr lang="en" sz="1200" dirty="0">
                <a:solidFill>
                  <a:srgbClr val="1F1F1F"/>
                </a:solidFill>
                <a:highlight>
                  <a:srgbClr val="FFFFFF"/>
                </a:highlight>
              </a:rPr>
              <a:t> </a:t>
            </a:r>
            <a:endParaRPr lang="en-US" sz="1200" dirty="0" smtClean="0">
              <a:solidFill>
                <a:srgbClr val="1F1F1F"/>
              </a:solidFill>
              <a:highlight>
                <a:srgbClr val="FFFFFF"/>
              </a:highlight>
            </a:endParaRPr>
          </a:p>
          <a:p>
            <a:pPr marL="457200" lvl="0" indent="-304800" rtl="0">
              <a:lnSpc>
                <a:spcPct val="100000"/>
              </a:lnSpc>
              <a:spcBef>
                <a:spcPts val="0"/>
              </a:spcBef>
              <a:spcAft>
                <a:spcPts val="1700"/>
              </a:spcAft>
              <a:buClr>
                <a:srgbClr val="1F1F1F"/>
              </a:buClr>
              <a:buSzPct val="100000"/>
              <a:buAutoNum type="arabicPeriod"/>
            </a:pPr>
            <a:r>
              <a:rPr lang="en" sz="1200" b="1" dirty="0" smtClean="0">
                <a:solidFill>
                  <a:srgbClr val="1F1F1F"/>
                </a:solidFill>
                <a:highlight>
                  <a:srgbClr val="FFFFFF"/>
                </a:highlight>
              </a:rPr>
              <a:t>Materials </a:t>
            </a:r>
            <a:r>
              <a:rPr lang="en" sz="1200" b="1" dirty="0">
                <a:solidFill>
                  <a:srgbClr val="1F1F1F"/>
                </a:solidFill>
                <a:highlight>
                  <a:srgbClr val="FFFFFF"/>
                </a:highlight>
              </a:rPr>
              <a:t>and </a:t>
            </a:r>
            <a:r>
              <a:rPr lang="en" sz="1200" b="1" dirty="0" smtClean="0">
                <a:solidFill>
                  <a:srgbClr val="1F1F1F"/>
                </a:solidFill>
                <a:highlight>
                  <a:srgbClr val="FFFFFF"/>
                </a:highlight>
              </a:rPr>
              <a:t>Access</a:t>
            </a:r>
            <a:r>
              <a:rPr lang="en-US" sz="1200" dirty="0" smtClean="0">
                <a:solidFill>
                  <a:srgbClr val="1F1F1F"/>
                </a:solidFill>
                <a:highlight>
                  <a:srgbClr val="FFFFFF"/>
                </a:highlight>
              </a:rPr>
              <a:t>.</a:t>
            </a:r>
          </a:p>
          <a:p>
            <a:pPr marL="457200" lvl="0" indent="-304800" rtl="0">
              <a:lnSpc>
                <a:spcPct val="100000"/>
              </a:lnSpc>
              <a:spcBef>
                <a:spcPts val="0"/>
              </a:spcBef>
              <a:spcAft>
                <a:spcPts val="1700"/>
              </a:spcAft>
              <a:buClr>
                <a:srgbClr val="1F1F1F"/>
              </a:buClr>
              <a:buSzPct val="100000"/>
              <a:buAutoNum type="arabicPeriod"/>
            </a:pPr>
            <a:r>
              <a:rPr lang="en" sz="1200" b="1" dirty="0" smtClean="0">
                <a:solidFill>
                  <a:srgbClr val="1F1F1F"/>
                </a:solidFill>
                <a:highlight>
                  <a:srgbClr val="FFFFFF"/>
                </a:highlight>
              </a:rPr>
              <a:t>Grading </a:t>
            </a:r>
            <a:r>
              <a:rPr lang="en" sz="1200" b="1" dirty="0">
                <a:solidFill>
                  <a:srgbClr val="1F1F1F"/>
                </a:solidFill>
                <a:highlight>
                  <a:srgbClr val="FFFFFF"/>
                </a:highlight>
              </a:rPr>
              <a:t>Method and Grading </a:t>
            </a:r>
            <a:r>
              <a:rPr lang="en" sz="1200" b="1" dirty="0" smtClean="0">
                <a:solidFill>
                  <a:srgbClr val="1F1F1F"/>
                </a:solidFill>
                <a:highlight>
                  <a:srgbClr val="FFFFFF"/>
                </a:highlight>
              </a:rPr>
              <a:t>Scale</a:t>
            </a:r>
            <a:r>
              <a:rPr lang="en-US" sz="1200" b="1" dirty="0" smtClean="0">
                <a:solidFill>
                  <a:srgbClr val="1F1F1F"/>
                </a:solidFill>
                <a:highlight>
                  <a:srgbClr val="FFFFFF"/>
                </a:highlight>
              </a:rPr>
              <a:t>.</a:t>
            </a:r>
          </a:p>
          <a:p>
            <a:pPr marL="457200" lvl="0" indent="-304800" rtl="0">
              <a:lnSpc>
                <a:spcPct val="100000"/>
              </a:lnSpc>
              <a:spcBef>
                <a:spcPts val="0"/>
              </a:spcBef>
              <a:spcAft>
                <a:spcPts val="1700"/>
              </a:spcAft>
              <a:buClr>
                <a:srgbClr val="1F1F1F"/>
              </a:buClr>
              <a:buSzPct val="100000"/>
              <a:buAutoNum type="arabicPeriod"/>
            </a:pPr>
            <a:r>
              <a:rPr lang="en" sz="1200" b="1" dirty="0" smtClean="0">
                <a:solidFill>
                  <a:srgbClr val="1F1F1F"/>
                </a:solidFill>
                <a:highlight>
                  <a:srgbClr val="FFFFFF"/>
                </a:highlight>
              </a:rPr>
              <a:t>Class </a:t>
            </a:r>
            <a:r>
              <a:rPr lang="en" sz="1200" b="1" dirty="0">
                <a:solidFill>
                  <a:srgbClr val="1F1F1F"/>
                </a:solidFill>
                <a:highlight>
                  <a:srgbClr val="FFFFFF"/>
                </a:highlight>
              </a:rPr>
              <a:t>Attendance Policy.</a:t>
            </a:r>
            <a:r>
              <a:rPr lang="en" sz="1200" dirty="0">
                <a:solidFill>
                  <a:srgbClr val="1F1F1F"/>
                </a:solidFill>
                <a:highlight>
                  <a:srgbClr val="FFFFFF"/>
                </a:highlight>
              </a:rPr>
              <a:t> </a:t>
            </a:r>
          </a:p>
          <a:p>
            <a:pPr marL="457200" lvl="0" indent="-304800" rtl="0">
              <a:lnSpc>
                <a:spcPct val="100000"/>
              </a:lnSpc>
              <a:spcBef>
                <a:spcPts val="0"/>
              </a:spcBef>
              <a:spcAft>
                <a:spcPts val="1700"/>
              </a:spcAft>
              <a:buClr>
                <a:srgbClr val="1F1F1F"/>
              </a:buClr>
              <a:buSzPct val="100000"/>
              <a:buAutoNum type="arabicPeriod"/>
            </a:pPr>
            <a:r>
              <a:rPr lang="en" sz="1200" b="1" dirty="0">
                <a:solidFill>
                  <a:srgbClr val="1F1F1F"/>
                </a:solidFill>
                <a:highlight>
                  <a:srgbClr val="FFFFFF"/>
                </a:highlight>
              </a:rPr>
              <a:t>Course Policy. </a:t>
            </a:r>
          </a:p>
          <a:p>
            <a:pPr marL="457200" lvl="0" indent="-304800" rtl="0">
              <a:lnSpc>
                <a:spcPct val="100000"/>
              </a:lnSpc>
              <a:spcBef>
                <a:spcPts val="0"/>
              </a:spcBef>
              <a:spcAft>
                <a:spcPts val="1700"/>
              </a:spcAft>
              <a:buClr>
                <a:srgbClr val="1F1F1F"/>
              </a:buClr>
              <a:buSzPct val="100000"/>
              <a:buAutoNum type="arabicPeriod"/>
            </a:pPr>
            <a:r>
              <a:rPr lang="en" sz="1200" b="1" dirty="0">
                <a:solidFill>
                  <a:srgbClr val="1F1F1F"/>
                </a:solidFill>
                <a:highlight>
                  <a:srgbClr val="FFFFFF"/>
                </a:highlight>
              </a:rPr>
              <a:t>A tentative daily/weekly schedule </a:t>
            </a:r>
            <a:r>
              <a:rPr lang="en" sz="1200" dirty="0">
                <a:solidFill>
                  <a:srgbClr val="1F1F1F"/>
                </a:solidFill>
                <a:highlight>
                  <a:srgbClr val="FFFFFF"/>
                </a:highlight>
              </a:rPr>
              <a:t>with dates for major projects, exams and quizzes. </a:t>
            </a:r>
          </a:p>
          <a:p>
            <a:pPr lvl="0" rtl="0">
              <a:lnSpc>
                <a:spcPct val="100000"/>
              </a:lnSpc>
              <a:spcBef>
                <a:spcPts val="0"/>
              </a:spcBef>
              <a:spcAft>
                <a:spcPts val="1700"/>
              </a:spcAft>
              <a:buNone/>
            </a:pPr>
            <a:r>
              <a:rPr lang="en" sz="1200" dirty="0">
                <a:solidFill>
                  <a:srgbClr val="1F1F1F"/>
                </a:solidFill>
                <a:highlight>
                  <a:srgbClr val="FFFFFF"/>
                </a:highlight>
              </a:rPr>
              <a:t>For IWU syllabi templates, please see the Mellon Center Web page </a:t>
            </a:r>
            <a:r>
              <a:rPr lang="en" sz="1200" u="sng" dirty="0">
                <a:solidFill>
                  <a:schemeClr val="hlink"/>
                </a:solidFill>
                <a:highlight>
                  <a:srgbClr val="FFFFFF"/>
                </a:highlight>
                <a:hlinkClick r:id="rId3"/>
              </a:rPr>
              <a:t>https://www.iwu.edu/melloncenter/rubrics-and-syllabi.html</a:t>
            </a:r>
          </a:p>
          <a:p>
            <a:pPr lvl="0" rtl="0">
              <a:lnSpc>
                <a:spcPct val="150000"/>
              </a:lnSpc>
              <a:spcBef>
                <a:spcPts val="0"/>
              </a:spcBef>
              <a:spcAft>
                <a:spcPts val="1700"/>
              </a:spcAft>
              <a:buNone/>
            </a:pPr>
            <a:endParaRPr sz="1200" dirty="0">
              <a:solidFill>
                <a:srgbClr val="1F1F1F"/>
              </a:solidFill>
              <a:highlight>
                <a:srgbClr val="FFFFFF"/>
              </a:highlight>
            </a:endParaRPr>
          </a:p>
          <a:p>
            <a:pPr marL="457200" lvl="0" indent="0" rtl="0">
              <a:lnSpc>
                <a:spcPct val="100000"/>
              </a:lnSpc>
              <a:spcBef>
                <a:spcPts val="0"/>
              </a:spcBef>
              <a:buNone/>
            </a:pPr>
            <a:endParaRPr sz="1200" dirty="0">
              <a:solidFill>
                <a:srgbClr val="1F1F1F"/>
              </a:solidFill>
              <a:highlight>
                <a:srgbClr val="FFFFFF"/>
              </a:highligh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reading &amp; writing assignments based on your syllabi</a:t>
            </a:r>
          </a:p>
        </p:txBody>
      </p:sp>
      <p:sp>
        <p:nvSpPr>
          <p:cNvPr id="136" name="Shape 13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1400"/>
              <a:t>1.-In-class activities for the first day of class. Go over the syllabus yourself, then allow some time for the students to read it. Break the class into small groups to do one of the following activities: (Nilson, 40) </a:t>
            </a:r>
          </a:p>
          <a:p>
            <a:pPr lvl="0" rtl="0">
              <a:spcBef>
                <a:spcPts val="0"/>
              </a:spcBef>
              <a:buNone/>
            </a:pPr>
            <a:r>
              <a:rPr lang="en" sz="1400"/>
              <a:t>a. discuss the document and answer each-other’s questions about it;</a:t>
            </a:r>
            <a:br>
              <a:rPr lang="en" sz="1400"/>
            </a:br>
            <a:r>
              <a:rPr lang="en" sz="1400"/>
              <a:t>b. make a list of questions they should never ask you because the answer is on the syllabus;</a:t>
            </a:r>
            <a:br>
              <a:rPr lang="en" sz="1400"/>
            </a:br>
            <a:r>
              <a:rPr lang="en" sz="1400"/>
              <a:t>c. send the students on a scavenger hunt for critical information. </a:t>
            </a:r>
          </a:p>
          <a:p>
            <a:pPr lvl="0" rtl="0">
              <a:spcBef>
                <a:spcPts val="0"/>
              </a:spcBef>
              <a:buNone/>
            </a:pPr>
            <a:r>
              <a:rPr lang="en" sz="1400"/>
              <a:t>2.-Assign it as homework, answer questions about it the second day of class and have the students sign a contract with statements like this “ I have read the course syllabus and understand its contents.” (Nilson, 40) </a:t>
            </a:r>
          </a:p>
          <a:p>
            <a:pPr lvl="0">
              <a:spcBef>
                <a:spcPts val="0"/>
              </a:spcBef>
              <a:buNone/>
            </a:pPr>
            <a:r>
              <a:rPr lang="en" sz="1400"/>
              <a:t>3.-Assign it as homework and give a graded test on it on the second day of class (Nilson, 40)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5633350" y="691274"/>
            <a:ext cx="2650700" cy="3433450"/>
          </a:xfrm>
          <a:prstGeom prst="rect">
            <a:avLst/>
          </a:prstGeom>
          <a:noFill/>
          <a:ln>
            <a:noFill/>
          </a:ln>
        </p:spPr>
      </p:pic>
      <p:sp>
        <p:nvSpPr>
          <p:cNvPr id="142" name="Shape 142"/>
          <p:cNvSpPr txBox="1"/>
          <p:nvPr/>
        </p:nvSpPr>
        <p:spPr>
          <a:xfrm>
            <a:off x="680075" y="297600"/>
            <a:ext cx="4364700" cy="3443127"/>
          </a:xfrm>
          <a:prstGeom prst="rect">
            <a:avLst/>
          </a:prstGeom>
          <a:noFill/>
          <a:ln>
            <a:noFill/>
          </a:ln>
        </p:spPr>
        <p:txBody>
          <a:bodyPr lIns="91425" tIns="91425" rIns="91425" bIns="91425" anchor="t" anchorCtr="0">
            <a:noAutofit/>
          </a:bodyPr>
          <a:lstStyle/>
          <a:p>
            <a:pPr lvl="0" rtl="0">
              <a:spcBef>
                <a:spcPts val="0"/>
              </a:spcBef>
              <a:buNone/>
            </a:pPr>
            <a:r>
              <a:rPr lang="en" b="1" dirty="0"/>
              <a:t>SPAN 307 Reading &amp; Writing Culture (W,G) </a:t>
            </a:r>
          </a:p>
          <a:p>
            <a:pPr lvl="0" rtl="0">
              <a:spcBef>
                <a:spcPts val="0"/>
              </a:spcBef>
              <a:buNone/>
            </a:pPr>
            <a:r>
              <a:rPr lang="en" dirty="0"/>
              <a:t>spring 206</a:t>
            </a:r>
          </a:p>
          <a:p>
            <a:pPr lvl="0" rtl="0">
              <a:spcBef>
                <a:spcPts val="0"/>
              </a:spcBef>
              <a:buNone/>
            </a:pPr>
            <a:endParaRPr dirty="0"/>
          </a:p>
          <a:p>
            <a:pPr lvl="0" rtl="0">
              <a:spcBef>
                <a:spcPts val="0"/>
              </a:spcBef>
              <a:buClr>
                <a:schemeClr val="dk1"/>
              </a:buClr>
              <a:buSzPct val="110000"/>
              <a:buFont typeface="Arial"/>
              <a:buNone/>
            </a:pPr>
            <a:r>
              <a:rPr lang="en" sz="1000" b="1" dirty="0">
                <a:solidFill>
                  <a:schemeClr val="dk1"/>
                </a:solidFill>
              </a:rPr>
              <a:t>Prof. Carmela Ferradáns    </a:t>
            </a:r>
            <a:r>
              <a:rPr lang="en" sz="1000" dirty="0">
                <a:solidFill>
                  <a:schemeClr val="dk1"/>
                </a:solidFill>
              </a:rPr>
              <a:t>cferrada@iwu.edu    556-3155</a:t>
            </a:r>
          </a:p>
          <a:p>
            <a:pPr lvl="0" rtl="0">
              <a:spcBef>
                <a:spcPts val="0"/>
              </a:spcBef>
              <a:buClr>
                <a:schemeClr val="dk1"/>
              </a:buClr>
              <a:buSzPct val="110000"/>
              <a:buFont typeface="Arial"/>
              <a:buNone/>
            </a:pPr>
            <a:r>
              <a:rPr lang="en" sz="1000" b="1" dirty="0">
                <a:solidFill>
                  <a:schemeClr val="dk1"/>
                </a:solidFill>
              </a:rPr>
              <a:t>Office: </a:t>
            </a:r>
            <a:r>
              <a:rPr lang="en" sz="1000" dirty="0">
                <a:solidFill>
                  <a:schemeClr val="dk1"/>
                </a:solidFill>
              </a:rPr>
              <a:t>BUCK 206 &amp; CLA 328, cferrada@iwu.edu</a:t>
            </a:r>
          </a:p>
          <a:p>
            <a:pPr lvl="0" rtl="0">
              <a:spcBef>
                <a:spcPts val="0"/>
              </a:spcBef>
              <a:buClr>
                <a:schemeClr val="dk1"/>
              </a:buClr>
              <a:buSzPct val="110000"/>
              <a:buFont typeface="Arial"/>
              <a:buNone/>
            </a:pPr>
            <a:r>
              <a:rPr lang="en" sz="1000" b="1" dirty="0">
                <a:solidFill>
                  <a:schemeClr val="dk1"/>
                </a:solidFill>
              </a:rPr>
              <a:t>Office Hours:</a:t>
            </a:r>
            <a:r>
              <a:rPr lang="en" sz="1000" dirty="0">
                <a:solidFill>
                  <a:schemeClr val="dk1"/>
                </a:solidFill>
              </a:rPr>
              <a:t> M 11-noon, M&amp;W 3:15-4:00PM in Buck 206; TTH 2:30-4:00 in CLA 328</a:t>
            </a:r>
          </a:p>
          <a:p>
            <a:pPr lvl="0" rtl="0">
              <a:spcBef>
                <a:spcPts val="0"/>
              </a:spcBef>
              <a:buClr>
                <a:schemeClr val="dk1"/>
              </a:buClr>
              <a:buFont typeface="Arial"/>
              <a:buNone/>
            </a:pPr>
            <a:endParaRPr sz="1000" b="1" dirty="0">
              <a:solidFill>
                <a:schemeClr val="dk1"/>
              </a:solidFill>
            </a:endParaRPr>
          </a:p>
          <a:p>
            <a:pPr lvl="0" rtl="0">
              <a:spcBef>
                <a:spcPts val="0"/>
              </a:spcBef>
              <a:buClr>
                <a:schemeClr val="dk1"/>
              </a:buClr>
              <a:buFont typeface="Arial"/>
              <a:buNone/>
            </a:pPr>
            <a:endParaRPr sz="1000" b="1" dirty="0">
              <a:solidFill>
                <a:schemeClr val="dk1"/>
              </a:solidFill>
              <a:highlight>
                <a:srgbClr val="F2F2F2"/>
              </a:highlight>
            </a:endParaRPr>
          </a:p>
          <a:p>
            <a:pPr lvl="0" algn="just" rtl="0">
              <a:lnSpc>
                <a:spcPct val="115000"/>
              </a:lnSpc>
              <a:spcBef>
                <a:spcPts val="0"/>
              </a:spcBef>
              <a:buClr>
                <a:schemeClr val="dk1"/>
              </a:buClr>
              <a:buSzPct val="110000"/>
              <a:buFont typeface="Arial"/>
              <a:buNone/>
            </a:pPr>
            <a:r>
              <a:rPr lang="en" sz="1000" i="1" dirty="0">
                <a:solidFill>
                  <a:srgbClr val="222222"/>
                </a:solidFill>
              </a:rPr>
              <a:t>"Culture" is one of the most searched words in the web, and has different meanings depending on context. What do we mean when we say "latin@, Caribbean, Spanish or Latin American cultures"? What are the social and political nuances of the word "culture" in these contexts?  In this assignment-based course, we will explore  a variety of research strategies pertaining to the study of these cultures, and analyze, compare and contrast different cultural practices and discourses in Spanish, Latin American, and US Latin@ &amp; Caribbean societies.</a:t>
            </a:r>
          </a:p>
          <a:p>
            <a:pPr lvl="0" rtl="0">
              <a:lnSpc>
                <a:spcPct val="115000"/>
              </a:lnSpc>
              <a:spcBef>
                <a:spcPts val="0"/>
              </a:spcBef>
              <a:buNone/>
            </a:pPr>
            <a:r>
              <a:rPr lang="en" sz="1000" dirty="0">
                <a:solidFill>
                  <a:schemeClr val="dk1"/>
                </a:solidFill>
              </a:rPr>
              <a:t>Busca SPA 307 en Moodle  </a:t>
            </a:r>
            <a:r>
              <a:rPr lang="en" sz="1000" dirty="0">
                <a:solidFill>
                  <a:schemeClr val="dk1"/>
                </a:solidFill>
                <a:hlinkClick r:id="rId4"/>
              </a:rPr>
              <a:t> </a:t>
            </a:r>
            <a:r>
              <a:rPr lang="en" sz="1000" u="sng" dirty="0">
                <a:solidFill>
                  <a:schemeClr val="hlink"/>
                </a:solidFill>
                <a:hlinkClick r:id="rId4"/>
              </a:rPr>
              <a:t>http://courses.iwu.edu</a:t>
            </a:r>
          </a:p>
          <a:p>
            <a:pPr lvl="0" rtl="0">
              <a:lnSpc>
                <a:spcPct val="115000"/>
              </a:lnSpc>
              <a:spcBef>
                <a:spcPts val="0"/>
              </a:spcBef>
              <a:buClr>
                <a:schemeClr val="dk1"/>
              </a:buClr>
              <a:buFont typeface="Arial"/>
              <a:buNone/>
            </a:pPr>
            <a:endParaRPr sz="1000" u="sng" dirty="0">
              <a:solidFill>
                <a:schemeClr val="hlink"/>
              </a:solidFill>
              <a:hlinkClick r:id="rId4"/>
            </a:endParaRPr>
          </a:p>
          <a:p>
            <a:pPr lvl="0">
              <a:spcBef>
                <a:spcPts val="0"/>
              </a:spcBef>
              <a:buNone/>
            </a:pPr>
            <a:endParaRPr sz="1000" b="1" dirty="0">
              <a:solidFill>
                <a:schemeClr val="dk1"/>
              </a:solidFill>
              <a:highlight>
                <a:srgbClr val="F2F2F2"/>
              </a:highlight>
            </a:endParaRPr>
          </a:p>
        </p:txBody>
      </p:sp>
      <p:sp>
        <p:nvSpPr>
          <p:cNvPr id="2" name="TextBox 1"/>
          <p:cNvSpPr txBox="1"/>
          <p:nvPr/>
        </p:nvSpPr>
        <p:spPr>
          <a:xfrm>
            <a:off x="748994" y="3819479"/>
            <a:ext cx="4094988" cy="276999"/>
          </a:xfrm>
          <a:prstGeom prst="rect">
            <a:avLst/>
          </a:prstGeom>
          <a:noFill/>
        </p:spPr>
        <p:txBody>
          <a:bodyPr wrap="square" rtlCol="0">
            <a:spAutoFit/>
          </a:bodyPr>
          <a:lstStyle/>
          <a:p>
            <a:r>
              <a:rPr lang="en-US" sz="1200" dirty="0" smtClean="0"/>
              <a:t>Span 307 first paragraphs of the “analog syllabus” </a:t>
            </a:r>
            <a:endParaRPr lang="en-US" sz="1200" dirty="0"/>
          </a:p>
        </p:txBody>
      </p:sp>
      <p:sp>
        <p:nvSpPr>
          <p:cNvPr id="3" name="TextBox 2"/>
          <p:cNvSpPr txBox="1"/>
          <p:nvPr/>
        </p:nvSpPr>
        <p:spPr>
          <a:xfrm>
            <a:off x="5543011" y="4449497"/>
            <a:ext cx="3140712" cy="276999"/>
          </a:xfrm>
          <a:prstGeom prst="rect">
            <a:avLst/>
          </a:prstGeom>
          <a:noFill/>
        </p:spPr>
        <p:txBody>
          <a:bodyPr wrap="square" rtlCol="0">
            <a:spAutoFit/>
          </a:bodyPr>
          <a:lstStyle/>
          <a:p>
            <a:r>
              <a:rPr lang="en-US" sz="1200" dirty="0" smtClean="0"/>
              <a:t>Span 307: An attempt for a “digital” syllabus</a:t>
            </a:r>
            <a:endParaRPr lang="en-US" sz="1200" dirty="0"/>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a:t>The Syllabus: Part Two</a:t>
            </a:r>
          </a:p>
        </p:txBody>
      </p:sp>
      <p:sp>
        <p:nvSpPr>
          <p:cNvPr id="148" name="Shape 148"/>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
              <a:t>Info, graphics, and infographics</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Case Study: Gateway Fall 2015</a:t>
            </a:r>
          </a:p>
        </p:txBody>
      </p:sp>
      <p:sp>
        <p:nvSpPr>
          <p:cNvPr id="154" name="Shape 15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Link to sample syllabus</a:t>
            </a:r>
          </a:p>
          <a:p>
            <a:pPr lvl="0" rtl="0">
              <a:spcBef>
                <a:spcPts val="0"/>
              </a:spcBef>
              <a:buNone/>
            </a:pPr>
            <a:r>
              <a:rPr lang="en"/>
              <a:t>Benefits of using a digital, cloud-based syllabus</a:t>
            </a:r>
          </a:p>
          <a:p>
            <a:pPr marL="457200" lvl="0" indent="-228600" rtl="0">
              <a:spcBef>
                <a:spcPts val="0"/>
              </a:spcBef>
            </a:pPr>
            <a:r>
              <a:rPr lang="en"/>
              <a:t>Always available for students</a:t>
            </a:r>
          </a:p>
          <a:p>
            <a:pPr marL="457200" lvl="0" indent="-228600" rtl="0">
              <a:spcBef>
                <a:spcPts val="0"/>
              </a:spcBef>
            </a:pPr>
            <a:r>
              <a:rPr lang="en"/>
              <a:t>Saves paper (cliche, but true!)</a:t>
            </a:r>
          </a:p>
          <a:p>
            <a:pPr marL="457200" lvl="0" indent="-228600" rtl="0">
              <a:spcBef>
                <a:spcPts val="0"/>
              </a:spcBef>
            </a:pPr>
            <a:r>
              <a:rPr lang="en"/>
              <a:t>Students can modify according to their needs</a:t>
            </a:r>
          </a:p>
          <a:p>
            <a:pPr marL="914400" lvl="1" indent="-228600" rtl="0">
              <a:spcBef>
                <a:spcPts val="0"/>
              </a:spcBef>
            </a:pPr>
            <a:r>
              <a:rPr lang="en"/>
              <a:t>download or print</a:t>
            </a:r>
          </a:p>
          <a:p>
            <a:pPr marL="914400" lvl="1" indent="-228600" rtl="0">
              <a:spcBef>
                <a:spcPts val="0"/>
              </a:spcBef>
            </a:pPr>
            <a:r>
              <a:rPr lang="en"/>
              <a:t>font size/style, font color, highlight </a:t>
            </a:r>
          </a:p>
          <a:p>
            <a:pPr marL="914400" lvl="1" indent="-228600" rtl="0">
              <a:spcBef>
                <a:spcPts val="0"/>
              </a:spcBef>
            </a:pPr>
            <a:r>
              <a:rPr lang="en"/>
              <a:t>personal annotations</a:t>
            </a:r>
          </a:p>
          <a:p>
            <a:pPr marL="457200" lvl="0" indent="-228600">
              <a:spcBef>
                <a:spcPts val="0"/>
              </a:spcBef>
            </a:pPr>
            <a:r>
              <a:rPr lang="en"/>
              <a:t>Grounding Theory: When students have control over the medium, they take responsibility for the content</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t>Case Study: Gateway Fall 2015</a:t>
            </a:r>
          </a:p>
          <a:p>
            <a:pPr lvl="0">
              <a:spcBef>
                <a:spcPts val="0"/>
              </a:spcBef>
              <a:buNone/>
            </a:pPr>
            <a:endParaRPr/>
          </a:p>
        </p:txBody>
      </p:sp>
      <p:sp>
        <p:nvSpPr>
          <p:cNvPr id="160" name="Shape 16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If I had to do it all again…</a:t>
            </a:r>
          </a:p>
          <a:p>
            <a:pPr marL="457200" lvl="0" indent="-228600" rtl="0">
              <a:spcBef>
                <a:spcPts val="0"/>
              </a:spcBef>
            </a:pPr>
            <a:r>
              <a:rPr lang="en"/>
              <a:t>add more graphics or interactivity! A boring syllabus in the cloud is a boring syllabus on paper</a:t>
            </a:r>
          </a:p>
          <a:p>
            <a:pPr marL="457200" lvl="0" indent="-228600" rtl="0">
              <a:spcBef>
                <a:spcPts val="0"/>
              </a:spcBef>
            </a:pPr>
            <a:r>
              <a:rPr lang="en"/>
              <a:t>teach first-year students what a syllabus is </a:t>
            </a:r>
            <a:r>
              <a:rPr lang="en" i="1"/>
              <a:t>and how to use it</a:t>
            </a:r>
          </a:p>
          <a:p>
            <a:pPr marL="457200" lvl="0" indent="-228600">
              <a:spcBef>
                <a:spcPts val="0"/>
              </a:spcBef>
            </a:pPr>
            <a:r>
              <a:rPr lang="en"/>
              <a:t>develop an activity that asks students to engage with content and form as a skill-based exercise</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22775"/>
            <a:ext cx="8520599" cy="572699"/>
          </a:xfrm>
          <a:prstGeom prst="rect">
            <a:avLst/>
          </a:prstGeom>
        </p:spPr>
        <p:txBody>
          <a:bodyPr lIns="91425" tIns="91425" rIns="91425" bIns="91425" anchor="t" anchorCtr="0">
            <a:noAutofit/>
          </a:bodyPr>
          <a:lstStyle/>
          <a:p>
            <a:pPr lvl="0">
              <a:spcBef>
                <a:spcPts val="0"/>
              </a:spcBef>
              <a:buNone/>
            </a:pPr>
            <a:r>
              <a:rPr lang="en"/>
              <a:t>today’s nonorg </a:t>
            </a:r>
          </a:p>
        </p:txBody>
      </p:sp>
      <p:sp>
        <p:nvSpPr>
          <p:cNvPr id="61" name="Shape 61"/>
          <p:cNvSpPr txBox="1">
            <a:spLocks noGrp="1"/>
          </p:cNvSpPr>
          <p:nvPr>
            <p:ph type="body" idx="1"/>
          </p:nvPr>
        </p:nvSpPr>
        <p:spPr>
          <a:xfrm>
            <a:off x="311700" y="780650"/>
            <a:ext cx="8520599" cy="3416400"/>
          </a:xfrm>
          <a:prstGeom prst="rect">
            <a:avLst/>
          </a:prstGeom>
        </p:spPr>
        <p:txBody>
          <a:bodyPr lIns="91425" tIns="91425" rIns="91425" bIns="91425" anchor="t" anchorCtr="0">
            <a:noAutofit/>
          </a:bodyPr>
          <a:lstStyle/>
          <a:p>
            <a:pPr lvl="0" rtl="0">
              <a:spcBef>
                <a:spcPts val="0"/>
              </a:spcBef>
              <a:buNone/>
            </a:pPr>
            <a:r>
              <a:rPr lang="en"/>
              <a:t>The Syllabus: Part I </a:t>
            </a:r>
          </a:p>
          <a:p>
            <a:pPr marL="457200" lvl="0" indent="-317500" rtl="0">
              <a:spcBef>
                <a:spcPts val="0"/>
              </a:spcBef>
              <a:buSzPct val="100000"/>
              <a:buChar char="❏"/>
            </a:pPr>
            <a:r>
              <a:rPr lang="en" sz="1400"/>
              <a:t>The purposes of the syllabus</a:t>
            </a:r>
          </a:p>
          <a:p>
            <a:pPr marL="457200" lvl="0" indent="-317500" rtl="0">
              <a:spcBef>
                <a:spcPts val="0"/>
              </a:spcBef>
              <a:buSzPct val="100000"/>
              <a:buChar char="❏"/>
            </a:pPr>
            <a:r>
              <a:rPr lang="en" sz="1400"/>
              <a:t>Sample syllabi </a:t>
            </a:r>
          </a:p>
          <a:p>
            <a:pPr marL="457200" lvl="0" indent="-317500" rtl="0">
              <a:spcBef>
                <a:spcPts val="0"/>
              </a:spcBef>
              <a:buSzPct val="100000"/>
              <a:buChar char="❏"/>
            </a:pPr>
            <a:r>
              <a:rPr lang="en" sz="1400"/>
              <a:t>Information you should include in your syllabus</a:t>
            </a:r>
          </a:p>
          <a:p>
            <a:pPr marL="457200" lvl="0" indent="-317500" rtl="0">
              <a:spcBef>
                <a:spcPts val="0"/>
              </a:spcBef>
              <a:buSzPct val="100000"/>
              <a:buChar char="❏"/>
            </a:pPr>
            <a:r>
              <a:rPr lang="en" sz="1400"/>
              <a:t>A syllabus template for IWU </a:t>
            </a:r>
          </a:p>
          <a:p>
            <a:pPr marL="457200" lvl="0" indent="-317500" rtl="0">
              <a:spcBef>
                <a:spcPts val="0"/>
              </a:spcBef>
              <a:buSzPct val="100000"/>
              <a:buChar char="❏"/>
            </a:pPr>
            <a:r>
              <a:rPr lang="en" sz="1400"/>
              <a:t>The syllabus as a reading &amp; writing assignment </a:t>
            </a:r>
          </a:p>
          <a:p>
            <a:pPr lvl="0" rtl="0">
              <a:spcBef>
                <a:spcPts val="0"/>
              </a:spcBef>
              <a:buNone/>
            </a:pPr>
            <a:r>
              <a:rPr lang="en"/>
              <a:t>The Syllabus: Part II</a:t>
            </a:r>
          </a:p>
          <a:p>
            <a:pPr marL="457200" lvl="0" indent="-317500">
              <a:spcBef>
                <a:spcPts val="0"/>
              </a:spcBef>
              <a:buSzPct val="100000"/>
              <a:buChar char="❏"/>
            </a:pPr>
            <a:r>
              <a:rPr lang="en" sz="1400"/>
              <a:t>info, graphics and info-graphics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Technologies to Create Syllabi</a:t>
            </a:r>
          </a:p>
        </p:txBody>
      </p:sp>
      <p:sp>
        <p:nvSpPr>
          <p:cNvPr id="166" name="Shape 166"/>
          <p:cNvSpPr txBox="1">
            <a:spLocks noGrp="1"/>
          </p:cNvSpPr>
          <p:nvPr>
            <p:ph type="body" idx="1"/>
          </p:nvPr>
        </p:nvSpPr>
        <p:spPr>
          <a:xfrm>
            <a:off x="311700" y="961242"/>
            <a:ext cx="8520599" cy="4173139"/>
          </a:xfrm>
          <a:prstGeom prst="rect">
            <a:avLst/>
          </a:prstGeom>
        </p:spPr>
        <p:txBody>
          <a:bodyPr lIns="91425" tIns="91425" rIns="91425" bIns="91425" anchor="t" anchorCtr="0">
            <a:noAutofit/>
          </a:bodyPr>
          <a:lstStyle/>
          <a:p>
            <a:pPr lvl="0" rtl="0">
              <a:spcBef>
                <a:spcPts val="0"/>
              </a:spcBef>
              <a:buNone/>
            </a:pPr>
            <a:r>
              <a:rPr lang="en" dirty="0"/>
              <a:t>Analog</a:t>
            </a:r>
          </a:p>
          <a:p>
            <a:pPr marL="457200" lvl="0" indent="-228600" rtl="0">
              <a:lnSpc>
                <a:spcPct val="100000"/>
              </a:lnSpc>
              <a:spcBef>
                <a:spcPts val="0"/>
              </a:spcBef>
              <a:spcAft>
                <a:spcPts val="400"/>
              </a:spcAft>
            </a:pPr>
            <a:r>
              <a:rPr lang="en" dirty="0"/>
              <a:t>Pen(cil) and paper</a:t>
            </a:r>
          </a:p>
          <a:p>
            <a:pPr marL="457200" lvl="0" indent="-228600" rtl="0">
              <a:lnSpc>
                <a:spcPct val="100000"/>
              </a:lnSpc>
              <a:spcBef>
                <a:spcPts val="0"/>
              </a:spcBef>
              <a:spcAft>
                <a:spcPts val="400"/>
              </a:spcAft>
            </a:pPr>
            <a:r>
              <a:rPr lang="en" dirty="0"/>
              <a:t>Typewriter</a:t>
            </a:r>
          </a:p>
          <a:p>
            <a:pPr marL="457200" lvl="0" indent="-228600" rtl="0">
              <a:lnSpc>
                <a:spcPct val="100000"/>
              </a:lnSpc>
              <a:spcBef>
                <a:spcPts val="0"/>
              </a:spcBef>
              <a:spcAft>
                <a:spcPts val="400"/>
              </a:spcAft>
            </a:pPr>
            <a:r>
              <a:rPr lang="en" dirty="0"/>
              <a:t>Art tools (paint, crayons, markers, chalk, etc.)</a:t>
            </a:r>
          </a:p>
          <a:p>
            <a:pPr lvl="0" rtl="0">
              <a:lnSpc>
                <a:spcPct val="100000"/>
              </a:lnSpc>
              <a:spcBef>
                <a:spcPts val="0"/>
              </a:spcBef>
              <a:buNone/>
            </a:pPr>
            <a:endParaRPr lang="en-US" dirty="0" smtClean="0"/>
          </a:p>
          <a:p>
            <a:pPr lvl="0" rtl="0">
              <a:lnSpc>
                <a:spcPct val="100000"/>
              </a:lnSpc>
              <a:spcBef>
                <a:spcPts val="0"/>
              </a:spcBef>
              <a:buNone/>
            </a:pPr>
            <a:r>
              <a:rPr lang="en" dirty="0" smtClean="0"/>
              <a:t>Digital</a:t>
            </a:r>
            <a:endParaRPr lang="en" dirty="0"/>
          </a:p>
          <a:p>
            <a:pPr marL="457200" lvl="0" indent="-228600" rtl="0">
              <a:lnSpc>
                <a:spcPct val="100000"/>
              </a:lnSpc>
              <a:spcBef>
                <a:spcPts val="0"/>
              </a:spcBef>
              <a:spcAft>
                <a:spcPts val="400"/>
              </a:spcAft>
            </a:pPr>
            <a:r>
              <a:rPr lang="en" dirty="0"/>
              <a:t>word processing software (Word, Notepad, Google Docs)</a:t>
            </a:r>
          </a:p>
          <a:p>
            <a:pPr marL="457200" lvl="0" indent="-228600" rtl="0">
              <a:lnSpc>
                <a:spcPct val="100000"/>
              </a:lnSpc>
              <a:spcBef>
                <a:spcPts val="0"/>
              </a:spcBef>
              <a:spcAft>
                <a:spcPts val="400"/>
              </a:spcAft>
            </a:pPr>
            <a:r>
              <a:rPr lang="en" dirty="0"/>
              <a:t>mapping/presentation software (MindMeister, PowerPoint, Prezi)</a:t>
            </a:r>
          </a:p>
          <a:p>
            <a:pPr marL="457200" lvl="0" indent="-228600" rtl="0">
              <a:lnSpc>
                <a:spcPct val="100000"/>
              </a:lnSpc>
              <a:spcBef>
                <a:spcPts val="0"/>
              </a:spcBef>
              <a:spcAft>
                <a:spcPts val="400"/>
              </a:spcAft>
            </a:pPr>
            <a:r>
              <a:rPr lang="en" dirty="0"/>
              <a:t>drawing software (Photoshop, MS Paint, Piktochart, tablet &amp; pen)</a:t>
            </a:r>
          </a:p>
          <a:p>
            <a:pPr lvl="0">
              <a:lnSpc>
                <a:spcPct val="100000"/>
              </a:lnSpc>
              <a:spcBef>
                <a:spcPts val="0"/>
              </a:spcBef>
              <a:spcAft>
                <a:spcPts val="400"/>
              </a:spcAft>
              <a:buNone/>
            </a:pPr>
            <a:r>
              <a:rPr lang="en" u="sng" dirty="0">
                <a:solidFill>
                  <a:schemeClr val="hlink"/>
                </a:solidFill>
                <a:hlinkClick r:id="rId3"/>
              </a:rPr>
              <a:t>Link to Piktochart experiment</a:t>
            </a:r>
          </a:p>
        </p:txBody>
      </p:sp>
      <p:sp>
        <p:nvSpPr>
          <p:cNvPr id="167" name="Shape 167"/>
          <p:cNvSpPr/>
          <p:nvPr/>
        </p:nvSpPr>
        <p:spPr>
          <a:xfrm>
            <a:off x="6564300" y="1152475"/>
            <a:ext cx="2267999" cy="1685663"/>
          </a:xfrm>
          <a:prstGeom prst="clou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latin typeface="Oxygen"/>
                <a:ea typeface="Oxygen"/>
                <a:cs typeface="Oxygen"/>
                <a:sym typeface="Oxygen"/>
              </a:rPr>
              <a:t>Or experiment with mixed media!</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Things to Consider</a:t>
            </a:r>
          </a:p>
        </p:txBody>
      </p:sp>
      <p:sp>
        <p:nvSpPr>
          <p:cNvPr id="173" name="Shape 17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
              <a:t>Do you want to learn a new technology? If so, how much time do you want to spend learning?</a:t>
            </a:r>
          </a:p>
          <a:p>
            <a:pPr marL="457200" lvl="0" indent="-228600" rtl="0">
              <a:spcBef>
                <a:spcPts val="0"/>
              </a:spcBef>
            </a:pPr>
            <a:r>
              <a:rPr lang="en"/>
              <a:t>How do your biases influence “appropriate” use of technology?</a:t>
            </a:r>
          </a:p>
          <a:p>
            <a:pPr marL="457200" lvl="0" indent="-228600" rtl="0">
              <a:spcBef>
                <a:spcPts val="0"/>
              </a:spcBef>
            </a:pPr>
            <a:r>
              <a:rPr lang="en"/>
              <a:t>How will different media integrate with other elements for your course? </a:t>
            </a:r>
            <a:r>
              <a:rPr lang="en" sz="1400"/>
              <a:t>Example: how well does a Piktochart integrate into Moodle? (spoiler alert: not well)</a:t>
            </a:r>
          </a:p>
          <a:p>
            <a:pPr marL="457200" lvl="0" indent="-228600" rtl="0">
              <a:spcBef>
                <a:spcPts val="0"/>
              </a:spcBef>
            </a:pPr>
            <a:r>
              <a:rPr lang="en"/>
              <a:t>Can students access your syllabus in multiple ways?</a:t>
            </a:r>
          </a:p>
          <a:p>
            <a:pPr marL="457200" lvl="0" indent="-228600" rtl="0">
              <a:spcBef>
                <a:spcPts val="0"/>
              </a:spcBef>
            </a:pPr>
            <a:r>
              <a:rPr lang="en"/>
              <a:t>How accessible is your syllabus?</a:t>
            </a:r>
          </a:p>
          <a:p>
            <a:pPr marL="457200" lvl="0" indent="-228600">
              <a:spcBef>
                <a:spcPts val="0"/>
              </a:spcBef>
            </a:pPr>
            <a:r>
              <a:rPr lang="en"/>
              <a:t>How do you want students to interact and engage with your syllabus?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a:t>The Syllabus: Part One</a:t>
            </a:r>
          </a:p>
        </p:txBody>
      </p:sp>
      <p:sp>
        <p:nvSpPr>
          <p:cNvPr id="67" name="Shape 67"/>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
              <a:t>purposes, uses and samples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4294967295"/>
          </p:nvPr>
        </p:nvSpPr>
        <p:spPr>
          <a:xfrm>
            <a:off x="964450" y="1140125"/>
            <a:ext cx="7010400" cy="3416400"/>
          </a:xfrm>
          <a:prstGeom prst="rect">
            <a:avLst/>
          </a:prstGeom>
        </p:spPr>
        <p:txBody>
          <a:bodyPr lIns="91425" tIns="91425" rIns="91425" bIns="91425" anchor="t" anchorCtr="0">
            <a:noAutofit/>
          </a:bodyPr>
          <a:lstStyle/>
          <a:p>
            <a:pPr lvl="0" rtl="0">
              <a:spcBef>
                <a:spcPts val="0"/>
              </a:spcBef>
              <a:buNone/>
            </a:pPr>
            <a:r>
              <a:rPr lang="en" sz="2400" i="1">
                <a:solidFill>
                  <a:schemeClr val="dk1"/>
                </a:solidFill>
                <a:latin typeface="Georgia"/>
                <a:ea typeface="Georgia"/>
                <a:cs typeface="Georgia"/>
                <a:sym typeface="Georgia"/>
              </a:rPr>
              <a:t>syllabus (n)</a:t>
            </a:r>
          </a:p>
          <a:p>
            <a:pPr lvl="0" rtl="0">
              <a:spcBef>
                <a:spcPts val="0"/>
              </a:spcBef>
              <a:buNone/>
            </a:pPr>
            <a:r>
              <a:rPr lang="en" sz="1400">
                <a:solidFill>
                  <a:schemeClr val="dk1"/>
                </a:solidFill>
                <a:latin typeface="Georgia"/>
                <a:ea typeface="Georgia"/>
                <a:cs typeface="Georgia"/>
                <a:sym typeface="Georgia"/>
              </a:rPr>
              <a:t>1650s, "table of contents of a series of lectures, etc.," from Late Latin </a:t>
            </a:r>
            <a:r>
              <a:rPr lang="en" sz="1400" i="1">
                <a:solidFill>
                  <a:schemeClr val="dk1"/>
                </a:solidFill>
                <a:latin typeface="Georgia"/>
                <a:ea typeface="Georgia"/>
                <a:cs typeface="Georgia"/>
                <a:sym typeface="Georgia"/>
              </a:rPr>
              <a:t>syllabus</a:t>
            </a:r>
            <a:r>
              <a:rPr lang="en" sz="1400">
                <a:solidFill>
                  <a:schemeClr val="dk1"/>
                </a:solidFill>
                <a:latin typeface="Georgia"/>
                <a:ea typeface="Georgia"/>
                <a:cs typeface="Georgia"/>
                <a:sym typeface="Georgia"/>
              </a:rPr>
              <a:t> "list," ultimately a misreading of Greek </a:t>
            </a:r>
            <a:r>
              <a:rPr lang="en" sz="1400" i="1">
                <a:solidFill>
                  <a:schemeClr val="dk1"/>
                </a:solidFill>
                <a:latin typeface="Georgia"/>
                <a:ea typeface="Georgia"/>
                <a:cs typeface="Georgia"/>
                <a:sym typeface="Georgia"/>
              </a:rPr>
              <a:t>sittybos</a:t>
            </a:r>
            <a:r>
              <a:rPr lang="en" sz="1400">
                <a:solidFill>
                  <a:schemeClr val="dk1"/>
                </a:solidFill>
                <a:latin typeface="Georgia"/>
                <a:ea typeface="Georgia"/>
                <a:cs typeface="Georgia"/>
                <a:sym typeface="Georgia"/>
              </a:rPr>
              <a:t> "parchment label, table of contents," of unknown origin. The misprint appeared in a 15c. edition of Cicero's </a:t>
            </a:r>
            <a:r>
              <a:rPr lang="en" sz="1400" i="1">
                <a:solidFill>
                  <a:schemeClr val="dk1"/>
                </a:solidFill>
                <a:latin typeface="Georgia"/>
                <a:ea typeface="Georgia"/>
                <a:cs typeface="Georgia"/>
                <a:sym typeface="Georgia"/>
              </a:rPr>
              <a:t>"Ad Atticum"</a:t>
            </a:r>
            <a:r>
              <a:rPr lang="en" sz="1400">
                <a:solidFill>
                  <a:schemeClr val="dk1"/>
                </a:solidFill>
                <a:latin typeface="Georgia"/>
                <a:ea typeface="Georgia"/>
                <a:cs typeface="Georgia"/>
                <a:sym typeface="Georgia"/>
              </a:rPr>
              <a:t> (see OED). Had it been a real word, the proper plural would be </a:t>
            </a:r>
            <a:r>
              <a:rPr lang="en" sz="1400" i="1">
                <a:solidFill>
                  <a:schemeClr val="dk1"/>
                </a:solidFill>
                <a:latin typeface="Georgia"/>
                <a:ea typeface="Georgia"/>
                <a:cs typeface="Georgia"/>
                <a:sym typeface="Georgia"/>
              </a:rPr>
              <a:t>syllabi</a:t>
            </a:r>
            <a:r>
              <a:rPr lang="en" sz="1400">
                <a:solidFill>
                  <a:schemeClr val="dk1"/>
                </a:solidFill>
                <a:latin typeface="Georgia"/>
                <a:ea typeface="Georgia"/>
                <a:cs typeface="Georgia"/>
                <a:sym typeface="Georgia"/>
              </a:rPr>
              <a:t>.</a:t>
            </a:r>
          </a:p>
          <a:p>
            <a:pPr lvl="0">
              <a:spcBef>
                <a:spcPts val="0"/>
              </a:spcBef>
              <a:buNone/>
            </a:pPr>
            <a:r>
              <a:rPr lang="en" sz="1400">
                <a:solidFill>
                  <a:schemeClr val="dk1"/>
                </a:solidFill>
                <a:latin typeface="Georgia"/>
                <a:ea typeface="Georgia"/>
                <a:cs typeface="Georgia"/>
                <a:sym typeface="Georgia"/>
              </a:rPr>
              <a:t/>
            </a:r>
            <a:br>
              <a:rPr lang="en" sz="14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http://www.etymonline.com/index.php?term=syllabus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122775"/>
            <a:ext cx="8520599" cy="572699"/>
          </a:xfrm>
          <a:prstGeom prst="rect">
            <a:avLst/>
          </a:prstGeom>
        </p:spPr>
        <p:txBody>
          <a:bodyPr lIns="91425" tIns="91425" rIns="91425" bIns="91425" anchor="t" anchorCtr="0">
            <a:noAutofit/>
          </a:bodyPr>
          <a:lstStyle/>
          <a:p>
            <a:pPr lvl="0">
              <a:spcBef>
                <a:spcPts val="0"/>
              </a:spcBef>
              <a:buNone/>
            </a:pPr>
            <a:r>
              <a:rPr lang="en" sz="2400"/>
              <a:t>The purposes of the syllabus </a:t>
            </a:r>
          </a:p>
        </p:txBody>
      </p:sp>
      <p:sp>
        <p:nvSpPr>
          <p:cNvPr id="78" name="Shape 78"/>
          <p:cNvSpPr txBox="1">
            <a:spLocks noGrp="1"/>
          </p:cNvSpPr>
          <p:nvPr>
            <p:ph type="body" idx="1"/>
          </p:nvPr>
        </p:nvSpPr>
        <p:spPr>
          <a:xfrm>
            <a:off x="311700" y="569975"/>
            <a:ext cx="8520599" cy="4449599"/>
          </a:xfrm>
          <a:prstGeom prst="rect">
            <a:avLst/>
          </a:prstGeom>
        </p:spPr>
        <p:txBody>
          <a:bodyPr lIns="91425" tIns="91425" rIns="91425" bIns="91425" anchor="t" anchorCtr="0">
            <a:noAutofit/>
          </a:bodyPr>
          <a:lstStyle/>
          <a:p>
            <a:pPr lvl="0" rtl="0">
              <a:spcBef>
                <a:spcPts val="0"/>
              </a:spcBef>
              <a:buNone/>
            </a:pPr>
            <a:r>
              <a:rPr lang="en" sz="1200">
                <a:solidFill>
                  <a:srgbClr val="1F1F1F"/>
                </a:solidFill>
                <a:highlight>
                  <a:srgbClr val="FFFFFF"/>
                </a:highlight>
              </a:rPr>
              <a:t>“A syllabus has several functions. The first function is </a:t>
            </a:r>
            <a:r>
              <a:rPr lang="en" sz="1200" b="1">
                <a:solidFill>
                  <a:srgbClr val="1F1F1F"/>
                </a:solidFill>
                <a:highlight>
                  <a:srgbClr val="FFFFFF"/>
                </a:highlight>
              </a:rPr>
              <a:t>to invite students </a:t>
            </a:r>
            <a:r>
              <a:rPr lang="en" sz="1200">
                <a:solidFill>
                  <a:srgbClr val="1F1F1F"/>
                </a:solidFill>
                <a:highlight>
                  <a:srgbClr val="FFFFFF"/>
                </a:highlight>
              </a:rPr>
              <a:t>to your course--to inform them of the objectives of the course and to provide a sense of what the course will be like. The second function is </a:t>
            </a:r>
            <a:r>
              <a:rPr lang="en" sz="1200" b="1">
                <a:solidFill>
                  <a:srgbClr val="1F1F1F"/>
                </a:solidFill>
                <a:highlight>
                  <a:srgbClr val="FFFFFF"/>
                </a:highlight>
              </a:rPr>
              <a:t>to provide a kind of contract between instructors and students</a:t>
            </a:r>
            <a:r>
              <a:rPr lang="en" sz="1200">
                <a:solidFill>
                  <a:srgbClr val="1F1F1F"/>
                </a:solidFill>
                <a:highlight>
                  <a:srgbClr val="FFFFFF"/>
                </a:highlight>
              </a:rPr>
              <a:t> – to document expectations for assignments and grade allocations. The third function is</a:t>
            </a:r>
            <a:r>
              <a:rPr lang="en" sz="1200" b="1">
                <a:solidFill>
                  <a:srgbClr val="1F1F1F"/>
                </a:solidFill>
                <a:highlight>
                  <a:srgbClr val="FFFFFF"/>
                </a:highlight>
              </a:rPr>
              <a:t> to provide a guiding reference</a:t>
            </a:r>
            <a:r>
              <a:rPr lang="en" sz="1200">
                <a:solidFill>
                  <a:srgbClr val="1F1F1F"/>
                </a:solidFill>
                <a:highlight>
                  <a:srgbClr val="FFFFFF"/>
                </a:highlight>
              </a:rPr>
              <a:t> – a resource to which students and instructional staff can refer for logistical information such as the schedule for the course and office hours, as well as rationale for the pedagogy and course content.”</a:t>
            </a:r>
            <a:br>
              <a:rPr lang="en" sz="1200">
                <a:solidFill>
                  <a:srgbClr val="1F1F1F"/>
                </a:solidFill>
                <a:highlight>
                  <a:srgbClr val="FFFFFF"/>
                </a:highlight>
              </a:rPr>
            </a:br>
            <a:r>
              <a:rPr lang="en" sz="1200" u="sng">
                <a:solidFill>
                  <a:schemeClr val="hlink"/>
                </a:solidFill>
                <a:highlight>
                  <a:srgbClr val="FFFFFF"/>
                </a:highlight>
                <a:hlinkClick r:id="rId3"/>
              </a:rPr>
              <a:t>http://bokcenter.harvard.edu/syllabus-design</a:t>
            </a:r>
            <a:r>
              <a:rPr lang="en" sz="1200">
                <a:solidFill>
                  <a:srgbClr val="1F1F1F"/>
                </a:solidFill>
                <a:highlight>
                  <a:srgbClr val="FFFFFF"/>
                </a:highlight>
              </a:rPr>
              <a:t/>
            </a:r>
            <a:br>
              <a:rPr lang="en" sz="1200">
                <a:solidFill>
                  <a:srgbClr val="1F1F1F"/>
                </a:solidFill>
                <a:highlight>
                  <a:srgbClr val="FFFFFF"/>
                </a:highlight>
              </a:rPr>
            </a:br>
            <a:r>
              <a:rPr lang="en" sz="1200">
                <a:solidFill>
                  <a:srgbClr val="1F1F1F"/>
                </a:solidFill>
                <a:highlight>
                  <a:srgbClr val="FFFFFF"/>
                </a:highlight>
              </a:rPr>
              <a:t/>
            </a:r>
            <a:br>
              <a:rPr lang="en" sz="1200">
                <a:solidFill>
                  <a:srgbClr val="1F1F1F"/>
                </a:solidFill>
                <a:highlight>
                  <a:srgbClr val="FFFFFF"/>
                </a:highlight>
              </a:rPr>
            </a:br>
            <a:r>
              <a:rPr lang="en" sz="1200">
                <a:solidFill>
                  <a:srgbClr val="1F1F1F"/>
                </a:solidFill>
                <a:highlight>
                  <a:srgbClr val="FFFFFF"/>
                </a:highlight>
              </a:rPr>
              <a:t>1. to invite students to your course (course description, learning objectives, description of assignments)</a:t>
            </a:r>
            <a:br>
              <a:rPr lang="en" sz="1200">
                <a:solidFill>
                  <a:srgbClr val="1F1F1F"/>
                </a:solidFill>
                <a:highlight>
                  <a:srgbClr val="FFFFFF"/>
                </a:highlight>
              </a:rPr>
            </a:br>
            <a:r>
              <a:rPr lang="en" sz="1200">
                <a:solidFill>
                  <a:srgbClr val="1F1F1F"/>
                </a:solidFill>
                <a:highlight>
                  <a:srgbClr val="FFFFFF"/>
                </a:highlight>
              </a:rPr>
              <a:t>2. to provide a contract between students and instructor (expectations for assignments and grading)</a:t>
            </a:r>
            <a:br>
              <a:rPr lang="en" sz="1200">
                <a:solidFill>
                  <a:srgbClr val="1F1F1F"/>
                </a:solidFill>
                <a:highlight>
                  <a:srgbClr val="FFFFFF"/>
                </a:highlight>
              </a:rPr>
            </a:br>
            <a:r>
              <a:rPr lang="en" sz="1200">
                <a:solidFill>
                  <a:srgbClr val="1F1F1F"/>
                </a:solidFill>
                <a:highlight>
                  <a:srgbClr val="FFFFFF"/>
                </a:highlight>
              </a:rPr>
              <a:t>3. to provide a guiding reference (schedule, office hours, due dates, and teaching philosophy) </a:t>
            </a:r>
          </a:p>
          <a:p>
            <a:pPr lvl="0" rtl="0">
              <a:spcBef>
                <a:spcPts val="0"/>
              </a:spcBef>
              <a:buNone/>
            </a:pPr>
            <a:r>
              <a:rPr lang="en" sz="1200" b="1">
                <a:solidFill>
                  <a:srgbClr val="1F1F1F"/>
                </a:solidFill>
                <a:highlight>
                  <a:srgbClr val="FFFFFF"/>
                </a:highlight>
              </a:rPr>
              <a:t>Other resources</a:t>
            </a:r>
            <a:r>
              <a:rPr lang="en" sz="1200">
                <a:solidFill>
                  <a:srgbClr val="1F1F1F"/>
                </a:solidFill>
                <a:highlight>
                  <a:srgbClr val="FFFFFF"/>
                </a:highlight>
              </a:rPr>
              <a:t/>
            </a:r>
            <a:br>
              <a:rPr lang="en" sz="1200">
                <a:solidFill>
                  <a:srgbClr val="1F1F1F"/>
                </a:solidFill>
                <a:highlight>
                  <a:srgbClr val="FFFFFF"/>
                </a:highlight>
              </a:rPr>
            </a:br>
            <a:r>
              <a:rPr lang="en" sz="1200" i="1"/>
              <a:t>Teaching at its Best</a:t>
            </a:r>
            <a:r>
              <a:rPr lang="en" sz="1200"/>
              <a:t> by Linda B. Nilson, 2010. Chapter 3: The Complete Syllabus (33-41)</a:t>
            </a:r>
            <a:br>
              <a:rPr lang="en" sz="1200"/>
            </a:br>
            <a:r>
              <a:rPr lang="en" sz="1200" i="1"/>
              <a:t>Engaging Ideas</a:t>
            </a:r>
            <a:r>
              <a:rPr lang="en" sz="1200"/>
              <a:t> by John C. Bean, 2011</a:t>
            </a:r>
            <a:br>
              <a:rPr lang="en" sz="1200"/>
            </a:br>
            <a:r>
              <a:rPr lang="en" sz="1200"/>
              <a:t/>
            </a:r>
            <a:br>
              <a:rPr lang="en" sz="1200"/>
            </a:br>
            <a:r>
              <a:rPr lang="en" sz="1200"/>
              <a:t>“Death to the Syllabus” by Mano Singhan, 2007 </a:t>
            </a:r>
            <a:r>
              <a:rPr lang="en" sz="1200" u="sng">
                <a:solidFill>
                  <a:schemeClr val="hlink"/>
                </a:solidFill>
                <a:hlinkClick r:id="rId4"/>
              </a:rPr>
              <a:t>https://www.aacu.org/publications-research/periodicals/death-syllabus</a:t>
            </a:r>
            <a:r>
              <a:rPr lang="en" sz="1200" i="1"/>
              <a:t/>
            </a:r>
            <a:br>
              <a:rPr lang="en" sz="1200" i="1"/>
            </a:br>
            <a:r>
              <a:rPr lang="en" sz="1200" i="1"/>
              <a:t>“</a:t>
            </a:r>
            <a:r>
              <a:rPr lang="en" sz="1200">
                <a:solidFill>
                  <a:schemeClr val="dk1"/>
                </a:solidFill>
                <a:highlight>
                  <a:srgbClr val="FFFFFF"/>
                </a:highlight>
                <a:latin typeface="Calibri"/>
                <a:ea typeface="Calibri"/>
                <a:cs typeface="Calibri"/>
                <a:sym typeface="Calibri"/>
              </a:rPr>
              <a:t>It is time to declare war on the traditional course syllabus. If there is one single artifact that pinpoints the degradation of liberal education, it is the </a:t>
            </a:r>
            <a:r>
              <a:rPr lang="en" sz="1200" b="1">
                <a:solidFill>
                  <a:schemeClr val="dk1"/>
                </a:solidFill>
                <a:highlight>
                  <a:srgbClr val="FFFFFF"/>
                </a:highlight>
                <a:latin typeface="Calibri"/>
                <a:ea typeface="Calibri"/>
                <a:cs typeface="Calibri"/>
                <a:sym typeface="Calibri"/>
              </a:rPr>
              <a:t>rule-infested, punitive, controlling syllabus</a:t>
            </a:r>
            <a:r>
              <a:rPr lang="en" sz="1200">
                <a:solidFill>
                  <a:schemeClr val="dk1"/>
                </a:solidFill>
                <a:highlight>
                  <a:srgbClr val="FFFFFF"/>
                </a:highlight>
                <a:latin typeface="Calibri"/>
                <a:ea typeface="Calibri"/>
                <a:cs typeface="Calibri"/>
                <a:sym typeface="Calibri"/>
              </a:rPr>
              <a:t> that is handed out to students on the first day of class.”</a:t>
            </a:r>
          </a:p>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Sample Syllabi </a:t>
            </a:r>
          </a:p>
        </p:txBody>
      </p:sp>
      <p:sp>
        <p:nvSpPr>
          <p:cNvPr id="84" name="Shape 8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1200" b="1"/>
              <a:t>The Traditional Print-oriented Syllabus</a:t>
            </a:r>
            <a:r>
              <a:rPr lang="en" sz="1200"/>
              <a:t> </a:t>
            </a:r>
            <a:br>
              <a:rPr lang="en" sz="1200"/>
            </a:br>
            <a:r>
              <a:rPr lang="en" sz="1200" u="sng">
                <a:solidFill>
                  <a:schemeClr val="hlink"/>
                </a:solidFill>
                <a:hlinkClick r:id="rId3"/>
              </a:rPr>
              <a:t>https://www.iwu.edu/melloncenter/rubrics-and-syllabi.html</a:t>
            </a:r>
          </a:p>
          <a:p>
            <a:pPr lvl="0" rtl="0">
              <a:spcBef>
                <a:spcPts val="0"/>
              </a:spcBef>
              <a:buNone/>
            </a:pPr>
            <a:r>
              <a:rPr lang="en" sz="1200" b="1"/>
              <a:t>The Digital Syllabus</a:t>
            </a:r>
            <a:r>
              <a:rPr lang="en" sz="1200"/>
              <a:t> </a:t>
            </a:r>
            <a:br>
              <a:rPr lang="en" sz="1200"/>
            </a:br>
            <a:r>
              <a:rPr lang="en" sz="1200"/>
              <a:t>Prof. Erin McLaughlin </a:t>
            </a:r>
            <a:r>
              <a:rPr lang="en" sz="1200" i="1"/>
              <a:t>Multimedia and Rhetoric</a:t>
            </a:r>
            <a:r>
              <a:rPr lang="en" sz="1200"/>
              <a:t> </a:t>
            </a:r>
            <a:r>
              <a:rPr lang="en" sz="1200" u="sng">
                <a:solidFill>
                  <a:schemeClr val="hlink"/>
                </a:solidFill>
                <a:hlinkClick r:id="rId4"/>
              </a:rPr>
              <a:t>https://magic.piktochart.com/output/2570368-syllabus-wr-13300#.VdZYZXQw6FR.gmail</a:t>
            </a:r>
          </a:p>
          <a:p>
            <a:pPr lvl="0" rtl="0">
              <a:spcBef>
                <a:spcPts val="0"/>
              </a:spcBef>
              <a:buNone/>
            </a:pPr>
            <a:r>
              <a:rPr lang="en" sz="1200" b="1"/>
              <a:t>The Graphic Syllabus</a:t>
            </a:r>
            <a:r>
              <a:rPr lang="en" sz="1200"/>
              <a:t> </a:t>
            </a:r>
            <a:br>
              <a:rPr lang="en" sz="1200"/>
            </a:br>
            <a:r>
              <a:rPr lang="en" sz="1000" i="1">
                <a:solidFill>
                  <a:schemeClr val="dk1"/>
                </a:solidFill>
                <a:latin typeface="Verdana"/>
                <a:ea typeface="Verdana"/>
                <a:cs typeface="Verdana"/>
                <a:sym typeface="Verdana"/>
              </a:rPr>
              <a:t>The Graphic Syllabus and the Outcomes Map: Communicating your Course </a:t>
            </a:r>
            <a:r>
              <a:rPr lang="en" sz="1000">
                <a:solidFill>
                  <a:schemeClr val="dk1"/>
                </a:solidFill>
                <a:latin typeface="Verdana"/>
                <a:ea typeface="Verdana"/>
                <a:cs typeface="Verdana"/>
                <a:sym typeface="Verdana"/>
              </a:rPr>
              <a:t>by Linda Nilson 2007.  Nilson’s argument: when key information about a course, such as its structure, content, and assignments, is presented through graphics, it will be more easily understood and retained by students.</a:t>
            </a:r>
            <a:r>
              <a:rPr lang="en" sz="1200"/>
              <a:t/>
            </a:r>
            <a:br>
              <a:rPr lang="en" sz="1200"/>
            </a:br>
            <a:r>
              <a:rPr lang="en" sz="1200" u="sng">
                <a:solidFill>
                  <a:schemeClr val="hlink"/>
                </a:solidFill>
                <a:hlinkClick r:id="rId5"/>
              </a:rPr>
              <a:t>http://azargrammar.com/teacherTalk/blog/2010/01/using-graphic-syllabi-in-your-classroom/</a:t>
            </a:r>
          </a:p>
          <a:p>
            <a:pPr lvl="0" rtl="0">
              <a:spcBef>
                <a:spcPts val="0"/>
              </a:spcBef>
              <a:buNone/>
            </a:pPr>
            <a:endParaRPr sz="1200"/>
          </a:p>
          <a:p>
            <a:pPr lvl="0" rtl="0">
              <a:spcBef>
                <a:spcPts val="0"/>
              </a:spcBef>
              <a:buNone/>
            </a:pPr>
            <a:endParaRPr sz="1200"/>
          </a:p>
          <a:p>
            <a:pPr lvl="0">
              <a:spcBef>
                <a:spcPts val="0"/>
              </a:spcBef>
              <a:buNone/>
            </a:pPr>
            <a:endParaRPr sz="12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idx="4294967295"/>
          </p:nvPr>
        </p:nvSpPr>
        <p:spPr>
          <a:xfrm>
            <a:off x="311700" y="159950"/>
            <a:ext cx="3768599" cy="1150799"/>
          </a:xfrm>
          <a:prstGeom prst="rect">
            <a:avLst/>
          </a:prstGeom>
        </p:spPr>
        <p:txBody>
          <a:bodyPr lIns="91425" tIns="91425" rIns="91425" bIns="91425" anchor="t" anchorCtr="0">
            <a:noAutofit/>
          </a:bodyPr>
          <a:lstStyle/>
          <a:p>
            <a:pPr lvl="0" rtl="0">
              <a:spcBef>
                <a:spcPts val="0"/>
              </a:spcBef>
              <a:buNone/>
            </a:pPr>
            <a:r>
              <a:rPr lang="en" sz="2400"/>
              <a:t>sample graphic syllabus 1</a:t>
            </a:r>
            <a:br>
              <a:rPr lang="en" sz="2400"/>
            </a:br>
            <a:r>
              <a:rPr lang="en" sz="1200" u="sng">
                <a:solidFill>
                  <a:schemeClr val="hlink"/>
                </a:solidFill>
                <a:hlinkClick r:id="rId3"/>
              </a:rPr>
              <a:t>http://azargrammar.com/teacherTalk/blog/2010/01/using-graphic-syllabi-in-your-classroom/</a:t>
            </a:r>
          </a:p>
          <a:p>
            <a:pPr lvl="0" rtl="0">
              <a:spcBef>
                <a:spcPts val="0"/>
              </a:spcBef>
              <a:buNone/>
            </a:pPr>
            <a:r>
              <a:rPr lang="en"/>
              <a:t> </a:t>
            </a:r>
          </a:p>
          <a:p>
            <a:pPr lvl="0">
              <a:spcBef>
                <a:spcPts val="0"/>
              </a:spcBef>
              <a:buNone/>
            </a:pPr>
            <a:endParaRPr/>
          </a:p>
        </p:txBody>
      </p:sp>
      <p:pic>
        <p:nvPicPr>
          <p:cNvPr id="90" name="Shape 90"/>
          <p:cNvPicPr preferRelativeResize="0"/>
          <p:nvPr/>
        </p:nvPicPr>
        <p:blipFill>
          <a:blip r:embed="rId4">
            <a:alphaModFix/>
          </a:blip>
          <a:stretch>
            <a:fillRect/>
          </a:stretch>
        </p:blipFill>
        <p:spPr>
          <a:xfrm>
            <a:off x="4080300" y="159950"/>
            <a:ext cx="3845773" cy="472404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idx="4294967295"/>
          </p:nvPr>
        </p:nvSpPr>
        <p:spPr>
          <a:xfrm>
            <a:off x="311700" y="111200"/>
            <a:ext cx="8520599" cy="731700"/>
          </a:xfrm>
          <a:prstGeom prst="rect">
            <a:avLst/>
          </a:prstGeom>
        </p:spPr>
        <p:txBody>
          <a:bodyPr lIns="91425" tIns="91425" rIns="91425" bIns="91425" anchor="t" anchorCtr="0">
            <a:noAutofit/>
          </a:bodyPr>
          <a:lstStyle/>
          <a:p>
            <a:pPr lvl="0">
              <a:spcBef>
                <a:spcPts val="0"/>
              </a:spcBef>
              <a:buNone/>
            </a:pPr>
            <a:r>
              <a:rPr lang="en" sz="2400"/>
              <a:t>sample graphic syllabus 2 </a:t>
            </a:r>
            <a:r>
              <a:rPr lang="en" sz="1200"/>
              <a:t>http://chronicle.com/blogs/profhacker/graphic-display-of-student-learning-objectives/27863</a:t>
            </a:r>
          </a:p>
        </p:txBody>
      </p:sp>
      <p:pic>
        <p:nvPicPr>
          <p:cNvPr id="96" name="Shape 96"/>
          <p:cNvPicPr preferRelativeResize="0"/>
          <p:nvPr/>
        </p:nvPicPr>
        <p:blipFill>
          <a:blip r:embed="rId3">
            <a:alphaModFix/>
          </a:blip>
          <a:stretch>
            <a:fillRect/>
          </a:stretch>
        </p:blipFill>
        <p:spPr>
          <a:xfrm>
            <a:off x="573125" y="842900"/>
            <a:ext cx="7997726" cy="35686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311700" y="123575"/>
            <a:ext cx="8520599" cy="729900"/>
          </a:xfrm>
          <a:prstGeom prst="rect">
            <a:avLst/>
          </a:prstGeom>
        </p:spPr>
        <p:txBody>
          <a:bodyPr lIns="91425" tIns="91425" rIns="91425" bIns="91425" anchor="t" anchorCtr="0">
            <a:noAutofit/>
          </a:bodyPr>
          <a:lstStyle/>
          <a:p>
            <a:pPr lvl="0" rtl="0">
              <a:spcBef>
                <a:spcPts val="0"/>
              </a:spcBef>
              <a:buNone/>
            </a:pPr>
            <a:r>
              <a:rPr lang="en" sz="2400"/>
              <a:t>sample graphic syllabus 3 </a:t>
            </a:r>
            <a:br>
              <a:rPr lang="en" sz="2400"/>
            </a:br>
            <a:r>
              <a:rPr lang="en" sz="1200"/>
              <a:t>http://blogs.agu.org/geoedtrek/2014/08/06/graphic-syllabus/</a:t>
            </a:r>
          </a:p>
          <a:p>
            <a:pPr lvl="0">
              <a:spcBef>
                <a:spcPts val="0"/>
              </a:spcBef>
              <a:buNone/>
            </a:pPr>
            <a:endParaRPr/>
          </a:p>
        </p:txBody>
      </p:sp>
      <p:pic>
        <p:nvPicPr>
          <p:cNvPr id="102" name="Shape 102"/>
          <p:cNvPicPr preferRelativeResize="0"/>
          <p:nvPr/>
        </p:nvPicPr>
        <p:blipFill>
          <a:blip r:embed="rId3">
            <a:alphaModFix/>
          </a:blip>
          <a:stretch>
            <a:fillRect/>
          </a:stretch>
        </p:blipFill>
        <p:spPr>
          <a:xfrm>
            <a:off x="1961775" y="853474"/>
            <a:ext cx="5430049" cy="40725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1274</Words>
  <Application>Microsoft Macintosh PowerPoint</Application>
  <PresentationFormat>On-screen Show (16:9)</PresentationFormat>
  <Paragraphs>124</Paragraphs>
  <Slides>21</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Oxygen</vt:lpstr>
      <vt:lpstr>simple-light-2</vt:lpstr>
      <vt:lpstr>The Syllabus Kate Browne &amp; Carmela Ferradáns  </vt:lpstr>
      <vt:lpstr>today’s nonorg </vt:lpstr>
      <vt:lpstr>The Syllabus: Part One</vt:lpstr>
      <vt:lpstr>PowerPoint Presentation</vt:lpstr>
      <vt:lpstr>The purposes of the syllabus </vt:lpstr>
      <vt:lpstr>Sample Syllabi </vt:lpstr>
      <vt:lpstr>sample graphic syllabus 1 http://azargrammar.com/teacherTalk/blog/2010/01/using-graphic-syllabi-in-your-classroom/   </vt:lpstr>
      <vt:lpstr>sample graphic syllabus 2 http://chronicle.com/blogs/profhacker/graphic-display-of-student-learning-objectives/27863</vt:lpstr>
      <vt:lpstr>sample graphic syllabus 3  http://blogs.agu.org/geoedtrek/2014/08/06/graphic-syllabus/ </vt:lpstr>
      <vt:lpstr>PowerPoint Presentation</vt:lpstr>
      <vt:lpstr>PowerPoint Presentation</vt:lpstr>
      <vt:lpstr>Information you should include in your syllabus  </vt:lpstr>
      <vt:lpstr>PowerPoint Presentation</vt:lpstr>
      <vt:lpstr>a syllabus template for IWU courses </vt:lpstr>
      <vt:lpstr>reading &amp; writing assignments based on your syllabi</vt:lpstr>
      <vt:lpstr>PowerPoint Presentation</vt:lpstr>
      <vt:lpstr>The Syllabus: Part Two</vt:lpstr>
      <vt:lpstr>Case Study: Gateway Fall 2015</vt:lpstr>
      <vt:lpstr>Case Study: Gateway Fall 2015 </vt:lpstr>
      <vt:lpstr>Technologies to Create Syllabi</vt:lpstr>
      <vt:lpstr>Things to Consider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Syllabus Kate Browne &amp; Carmela Ferradáns  </dc:title>
  <cp:lastModifiedBy>ITSC itsc</cp:lastModifiedBy>
  <cp:revision>1</cp:revision>
  <dcterms:modified xsi:type="dcterms:W3CDTF">2016-01-13T01:19:26Z</dcterms:modified>
</cp:coreProperties>
</file>