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69" d="100"/>
          <a:sy n="69" d="100"/>
        </p:scale>
        <p:origin x="-35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Graduate School in Mathematics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What to Prepare for and What to Expect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040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graduate program the right choice for you?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 commitment: 1.5-2 years (Master), 5 years (PhD)</a:t>
            </a:r>
          </a:p>
          <a:p>
            <a:r>
              <a:rPr lang="en-US" dirty="0" smtClean="0"/>
              <a:t>During graduate study: little allowances/earning, but more flexible schedule, quite hard to relocate </a:t>
            </a:r>
          </a:p>
          <a:p>
            <a:r>
              <a:rPr lang="en-US" dirty="0" smtClean="0"/>
              <a:t>Career outlook after graduation: 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cademia (research, teaching)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ndustrial (hedge fund, bank, technology, pharmaceutical companies, </a:t>
            </a:r>
            <a:r>
              <a:rPr lang="en-US" dirty="0" err="1" smtClean="0"/>
              <a:t>etc</a:t>
            </a:r>
            <a:r>
              <a:rPr lang="en-US" dirty="0" smtClean="0"/>
              <a:t>) 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overnment (NASA, Bureau of </a:t>
            </a:r>
            <a:r>
              <a:rPr lang="en-US" dirty="0" err="1" smtClean="0"/>
              <a:t>Cencus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00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Graduate study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8934" y="2160589"/>
            <a:ext cx="8596668" cy="3880773"/>
          </a:xfrm>
        </p:spPr>
        <p:txBody>
          <a:bodyPr/>
          <a:lstStyle/>
          <a:p>
            <a:r>
              <a:rPr lang="en-US" dirty="0" smtClean="0"/>
              <a:t>Very important:</a:t>
            </a:r>
          </a:p>
          <a:p>
            <a:pPr lvl="1"/>
            <a:r>
              <a:rPr lang="en-US" dirty="0" smtClean="0"/>
              <a:t>Background preparation in Math (advanced courses) &amp; GPA</a:t>
            </a:r>
          </a:p>
          <a:p>
            <a:pPr lvl="1"/>
            <a:r>
              <a:rPr lang="en-US" dirty="0" smtClean="0"/>
              <a:t>Letters of Recommendation</a:t>
            </a:r>
          </a:p>
          <a:p>
            <a:pPr lvl="1"/>
            <a:r>
              <a:rPr lang="en-US" dirty="0" smtClean="0"/>
              <a:t>Research Experiences and Publications</a:t>
            </a:r>
          </a:p>
          <a:p>
            <a:r>
              <a:rPr lang="en-US" dirty="0" smtClean="0"/>
              <a:t>Important</a:t>
            </a:r>
          </a:p>
          <a:p>
            <a:pPr lvl="1"/>
            <a:r>
              <a:rPr lang="en-US" dirty="0" smtClean="0"/>
              <a:t>Statement of Purposes &amp; Resume</a:t>
            </a:r>
          </a:p>
          <a:p>
            <a:pPr lvl="1"/>
            <a:r>
              <a:rPr lang="en-US" dirty="0" smtClean="0"/>
              <a:t>GRE General and GRE Subject</a:t>
            </a:r>
          </a:p>
          <a:p>
            <a:r>
              <a:rPr lang="en-US" dirty="0" smtClean="0"/>
              <a:t>Less important</a:t>
            </a:r>
          </a:p>
          <a:p>
            <a:pPr lvl="1"/>
            <a:r>
              <a:rPr lang="en-US" dirty="0" smtClean="0"/>
              <a:t>Extracurricular activities</a:t>
            </a:r>
          </a:p>
          <a:p>
            <a:pPr lvl="1"/>
            <a:r>
              <a:rPr lang="en-US" dirty="0" smtClean="0"/>
              <a:t>Non-related job experience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176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 for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Prepare a strong background by taking advanced undergraduate courses:</a:t>
            </a:r>
          </a:p>
          <a:p>
            <a:pPr lvl="1"/>
            <a:r>
              <a:rPr lang="en-US" dirty="0" smtClean="0"/>
              <a:t>Complex/Real Analysis, Abstract Algebra, Topology/Geometry</a:t>
            </a:r>
          </a:p>
          <a:p>
            <a:pPr lvl="1"/>
            <a:r>
              <a:rPr lang="en-US" dirty="0" smtClean="0"/>
              <a:t>If possible, read graduate materials in Math: </a:t>
            </a:r>
            <a:r>
              <a:rPr lang="en-US" dirty="0" err="1" smtClean="0"/>
              <a:t>Folland</a:t>
            </a:r>
            <a:r>
              <a:rPr lang="en-US" dirty="0" smtClean="0"/>
              <a:t> Real Analysis (especially Measure Theory </a:t>
            </a:r>
            <a:r>
              <a:rPr lang="en-US" dirty="0" err="1" smtClean="0"/>
              <a:t>Ch</a:t>
            </a:r>
            <a:r>
              <a:rPr lang="en-US" dirty="0" smtClean="0"/>
              <a:t> 1-3), Lang Algebra,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Get </a:t>
            </a:r>
            <a:r>
              <a:rPr lang="en-US" b="1" dirty="0" smtClean="0"/>
              <a:t>strong</a:t>
            </a:r>
            <a:r>
              <a:rPr lang="en-US" dirty="0" smtClean="0"/>
              <a:t> letters of recommendation</a:t>
            </a:r>
          </a:p>
          <a:p>
            <a:pPr lvl="1"/>
            <a:r>
              <a:rPr lang="en-US" dirty="0" smtClean="0"/>
              <a:t>Work with Faculties on research projects (within or outside of classes)</a:t>
            </a:r>
          </a:p>
          <a:p>
            <a:r>
              <a:rPr lang="en-US" dirty="0" smtClean="0"/>
              <a:t>Obtain some forms of research experience</a:t>
            </a:r>
          </a:p>
          <a:p>
            <a:pPr lvl="1"/>
            <a:r>
              <a:rPr lang="en-US" dirty="0" smtClean="0"/>
              <a:t>Poster, presentation, publication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5285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Preparation for 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Statement of Purposes</a:t>
            </a:r>
          </a:p>
          <a:p>
            <a:pPr lvl="1"/>
            <a:r>
              <a:rPr lang="en-US" dirty="0" smtClean="0"/>
              <a:t>Reasons for attending graduate program in Math</a:t>
            </a:r>
          </a:p>
          <a:p>
            <a:pPr lvl="1"/>
            <a:r>
              <a:rPr lang="en-US" dirty="0" smtClean="0"/>
              <a:t>Related research experiences, strengths,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Reasons for choosing a particular school, faculties of interest</a:t>
            </a:r>
          </a:p>
          <a:p>
            <a:r>
              <a:rPr lang="en-US" dirty="0" smtClean="0"/>
              <a:t>GRE tests</a:t>
            </a:r>
          </a:p>
          <a:p>
            <a:pPr lvl="1"/>
            <a:r>
              <a:rPr lang="en-US" dirty="0" smtClean="0"/>
              <a:t>Plan ahead and register early!!!</a:t>
            </a:r>
          </a:p>
          <a:p>
            <a:pPr lvl="1"/>
            <a:r>
              <a:rPr lang="en-US" dirty="0" smtClean="0"/>
              <a:t>GRE Subject: very comprehensive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425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Waiting for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got accepted to several programs!</a:t>
            </a:r>
          </a:p>
          <a:p>
            <a:pPr lvl="1"/>
            <a:r>
              <a:rPr lang="en-US" dirty="0" smtClean="0"/>
              <a:t>Take times to visit their campuses, talk with current graduate students, faculties</a:t>
            </a:r>
          </a:p>
          <a:p>
            <a:pPr lvl="1"/>
            <a:r>
              <a:rPr lang="en-US" dirty="0" smtClean="0"/>
              <a:t>If possible, reject the ones you don’t want soon so other applicants on the waitlist have some chances!</a:t>
            </a:r>
          </a:p>
          <a:p>
            <a:r>
              <a:rPr lang="en-US" dirty="0" smtClean="0"/>
              <a:t>I got rejected by all programs I apply</a:t>
            </a:r>
          </a:p>
          <a:p>
            <a:pPr lvl="1"/>
            <a:r>
              <a:rPr lang="en-US" dirty="0" smtClean="0"/>
              <a:t>Consider applying for a Master program</a:t>
            </a:r>
          </a:p>
          <a:p>
            <a:pPr lvl="1"/>
            <a:r>
              <a:rPr lang="en-US" dirty="0" smtClean="0"/>
              <a:t>Find a job/internship/research opportunity and reapply later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787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Graduate study experience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Timeline of 5 years in Math PhD program</a:t>
            </a:r>
          </a:p>
          <a:p>
            <a:pPr lvl="1"/>
            <a:r>
              <a:rPr lang="en-US" dirty="0" smtClean="0"/>
              <a:t>First 2 years: take graduate courses and prepare for qualifying exam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/>
              <a:t> </a:t>
            </a:r>
            <a:r>
              <a:rPr lang="en-US" dirty="0" smtClean="0"/>
              <a:t>and 3</a:t>
            </a:r>
            <a:r>
              <a:rPr lang="en-US" baseline="30000" dirty="0" smtClean="0"/>
              <a:t>rd</a:t>
            </a:r>
            <a:r>
              <a:rPr lang="en-US" dirty="0" smtClean="0"/>
              <a:t> years: find potential thesis advisor, and prepare for specialized exam </a:t>
            </a:r>
          </a:p>
          <a:p>
            <a:pPr lvl="1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year to 5</a:t>
            </a:r>
            <a:r>
              <a:rPr lang="en-US" baseline="30000" dirty="0" smtClean="0"/>
              <a:t>th</a:t>
            </a:r>
            <a:r>
              <a:rPr lang="en-US" dirty="0" smtClean="0"/>
              <a:t> year and beyond: mainly do research and prepare for thesis</a:t>
            </a:r>
          </a:p>
        </p:txBody>
      </p:sp>
    </p:spTree>
    <p:extLst>
      <p:ext uri="{BB962C8B-B14F-4D97-AF65-F5344CB8AC3E}">
        <p14:creationId xmlns:p14="http://schemas.microsoft.com/office/powerpoint/2010/main" val="1613321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Graduate study experience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49447"/>
          </a:xfrm>
        </p:spPr>
        <p:txBody>
          <a:bodyPr/>
          <a:lstStyle/>
          <a:p>
            <a:r>
              <a:rPr lang="en-US" dirty="0" smtClean="0"/>
              <a:t>Coursework</a:t>
            </a:r>
          </a:p>
          <a:p>
            <a:pPr lvl="1"/>
            <a:r>
              <a:rPr lang="en-US" dirty="0" smtClean="0"/>
              <a:t>Very challenging, fast-paced, lots of self-study</a:t>
            </a:r>
          </a:p>
          <a:p>
            <a:pPr lvl="1"/>
            <a:r>
              <a:rPr lang="en-US" dirty="0" smtClean="0"/>
              <a:t>Have tough time? Group work, office hours</a:t>
            </a:r>
          </a:p>
          <a:p>
            <a:pPr lvl="1"/>
            <a:r>
              <a:rPr lang="en-US" dirty="0" smtClean="0"/>
              <a:t>Reading/taking graduate materials beforehand helps a lot!</a:t>
            </a:r>
          </a:p>
          <a:p>
            <a:pPr lvl="1"/>
            <a:r>
              <a:rPr lang="en-US" dirty="0" smtClean="0"/>
              <a:t>Manage your expectation: transition time is tough for everyone</a:t>
            </a:r>
          </a:p>
          <a:p>
            <a:r>
              <a:rPr lang="en-US" dirty="0" smtClean="0"/>
              <a:t>Teaching</a:t>
            </a:r>
          </a:p>
          <a:p>
            <a:pPr lvl="1"/>
            <a:r>
              <a:rPr lang="en-US" dirty="0" smtClean="0"/>
              <a:t>Lead discussion sections</a:t>
            </a:r>
          </a:p>
          <a:p>
            <a:pPr lvl="1"/>
            <a:r>
              <a:rPr lang="en-US" dirty="0" smtClean="0"/>
              <a:t>Prepare your own lesson plan</a:t>
            </a:r>
          </a:p>
          <a:p>
            <a:r>
              <a:rPr lang="en-US" dirty="0" smtClean="0"/>
              <a:t>Outside of schoolwork </a:t>
            </a:r>
          </a:p>
          <a:p>
            <a:pPr lvl="1"/>
            <a:r>
              <a:rPr lang="en-US" dirty="0" smtClean="0"/>
              <a:t>Time management is the key!</a:t>
            </a:r>
          </a:p>
          <a:p>
            <a:pPr lvl="1"/>
            <a:r>
              <a:rPr lang="en-US" dirty="0" smtClean="0"/>
              <a:t>Find a source for socializing</a:t>
            </a:r>
          </a:p>
        </p:txBody>
      </p:sp>
    </p:spTree>
    <p:extLst>
      <p:ext uri="{BB962C8B-B14F-4D97-AF65-F5344CB8AC3E}">
        <p14:creationId xmlns:p14="http://schemas.microsoft.com/office/powerpoint/2010/main" val="3692929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luck with your study (and application)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Questions, comments, remarks?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74453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188</TotalTime>
  <Words>436</Words>
  <Application>Microsoft Office PowerPoint</Application>
  <PresentationFormat>Custom</PresentationFormat>
  <Paragraphs>62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Facet</vt:lpstr>
      <vt:lpstr>Graduate School in Mathematics</vt:lpstr>
      <vt:lpstr>Is graduate program the right choice for you?</vt:lpstr>
      <vt:lpstr>Graduate study application</vt:lpstr>
      <vt:lpstr>Preparation for Application</vt:lpstr>
      <vt:lpstr>Preparation for Application</vt:lpstr>
      <vt:lpstr>Waiting for Results</vt:lpstr>
      <vt:lpstr>Graduate study experience </vt:lpstr>
      <vt:lpstr>Graduate study experience </vt:lpstr>
      <vt:lpstr>Good luck with your study (and application)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Tung Nguyen</dc:creator>
  <cp:lastModifiedBy>Windows User</cp:lastModifiedBy>
  <cp:revision>12</cp:revision>
  <dcterms:created xsi:type="dcterms:W3CDTF">2014-09-12T02:18:09Z</dcterms:created>
  <dcterms:modified xsi:type="dcterms:W3CDTF">2016-03-24T06:32:49Z</dcterms:modified>
</cp:coreProperties>
</file>