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sldIdLst>
    <p:sldId id="256" r:id="rId2"/>
    <p:sldId id="284" r:id="rId3"/>
    <p:sldId id="258" r:id="rId4"/>
    <p:sldId id="328" r:id="rId5"/>
    <p:sldId id="260" r:id="rId6"/>
    <p:sldId id="261" r:id="rId7"/>
    <p:sldId id="262" r:id="rId8"/>
    <p:sldId id="314" r:id="rId9"/>
    <p:sldId id="315" r:id="rId10"/>
    <p:sldId id="299" r:id="rId11"/>
    <p:sldId id="300" r:id="rId12"/>
    <p:sldId id="301" r:id="rId13"/>
    <p:sldId id="302" r:id="rId14"/>
    <p:sldId id="312" r:id="rId15"/>
    <p:sldId id="283" r:id="rId16"/>
    <p:sldId id="267" r:id="rId17"/>
    <p:sldId id="327" r:id="rId18"/>
    <p:sldId id="268" r:id="rId19"/>
    <p:sldId id="317" r:id="rId20"/>
    <p:sldId id="321" r:id="rId21"/>
    <p:sldId id="320" r:id="rId22"/>
    <p:sldId id="319" r:id="rId23"/>
    <p:sldId id="318" r:id="rId24"/>
    <p:sldId id="316" r:id="rId25"/>
    <p:sldId id="322" r:id="rId26"/>
    <p:sldId id="323" r:id="rId27"/>
    <p:sldId id="324" r:id="rId28"/>
    <p:sldId id="326" r:id="rId29"/>
    <p:sldId id="269" r:id="rId30"/>
    <p:sldId id="27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60" autoAdjust="0"/>
    <p:restoredTop sz="90833" autoAdjust="0"/>
  </p:normalViewPr>
  <p:slideViewPr>
    <p:cSldViewPr>
      <p:cViewPr varScale="1">
        <p:scale>
          <a:sx n="53" d="100"/>
          <a:sy n="53" d="100"/>
        </p:scale>
        <p:origin x="-96"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85F1F-13B2-43D0-84CA-1ABC94248CDD}" type="datetimeFigureOut">
              <a:rPr lang="en-US" smtClean="0"/>
              <a:pPr/>
              <a:t>4/3/2012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6DACA-50E3-4775-B2D8-C30E4DCFEF6E}" type="slidenum">
              <a:rPr lang="en-US" smtClean="0"/>
              <a:pPr/>
              <a:t>‹#›</a:t>
            </a:fld>
            <a:endParaRPr lang="en-US"/>
          </a:p>
        </p:txBody>
      </p:sp>
    </p:spTree>
    <p:extLst>
      <p:ext uri="{BB962C8B-B14F-4D97-AF65-F5344CB8AC3E}">
        <p14:creationId xmlns:p14="http://schemas.microsoft.com/office/powerpoint/2010/main" xmlns="" val="235207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apo@lists.iwu.edu, link for </a:t>
            </a:r>
            <a:r>
              <a:rPr lang="en-US" dirty="0" err="1" smtClean="0"/>
              <a:t>apo</a:t>
            </a:r>
            <a:r>
              <a:rPr lang="en-US" dirty="0" smtClean="0"/>
              <a:t> database</a:t>
            </a:r>
            <a:endParaRPr lang="en-US" dirty="0"/>
          </a:p>
        </p:txBody>
      </p:sp>
      <p:sp>
        <p:nvSpPr>
          <p:cNvPr id="4" name="Slide Number Placeholder 3"/>
          <p:cNvSpPr>
            <a:spLocks noGrp="1"/>
          </p:cNvSpPr>
          <p:nvPr>
            <p:ph type="sldNum" sz="quarter" idx="10"/>
          </p:nvPr>
        </p:nvSpPr>
        <p:spPr/>
        <p:txBody>
          <a:bodyPr/>
          <a:lstStyle/>
          <a:p>
            <a:fld id="{2556DACA-50E3-4775-B2D8-C30E4DCFEF6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02083C5-0045-43ED-87CD-7AA40D064CE5}" type="datetimeFigureOut">
              <a:rPr lang="en-US" smtClean="0"/>
              <a:pPr/>
              <a:t>4/3/2012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5E0077-382C-446A-849C-E0F54786D48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2083C5-0045-43ED-87CD-7AA40D064CE5}"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E0077-382C-446A-849C-E0F54786D4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F5E0077-382C-446A-849C-E0F54786D48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2083C5-0045-43ED-87CD-7AA40D064CE5}"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2083C5-0045-43ED-87CD-7AA40D064CE5}"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F5E0077-382C-446A-849C-E0F54786D48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02083C5-0045-43ED-87CD-7AA40D064CE5}" type="datetimeFigureOut">
              <a:rPr lang="en-US" smtClean="0"/>
              <a:pPr/>
              <a:t>4/3/2012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5E0077-382C-446A-849C-E0F54786D48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02083C5-0045-43ED-87CD-7AA40D064CE5}"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E0077-382C-446A-849C-E0F54786D48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2083C5-0045-43ED-87CD-7AA40D064CE5}" type="datetimeFigureOut">
              <a:rPr lang="en-US" smtClean="0"/>
              <a:pPr/>
              <a:t>4/3/2012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F5E0077-382C-446A-849C-E0F54786D48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2083C5-0045-43ED-87CD-7AA40D064CE5}" type="datetimeFigureOut">
              <a:rPr lang="en-US" smtClean="0"/>
              <a:pPr/>
              <a:t>4/3/2012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F5E0077-382C-446A-849C-E0F54786D4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02083C5-0045-43ED-87CD-7AA40D064CE5}" type="datetimeFigureOut">
              <a:rPr lang="en-US" smtClean="0"/>
              <a:pPr/>
              <a:t>4/3/2012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F5E0077-382C-446A-849C-E0F54786D4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F5E0077-382C-446A-849C-E0F54786D48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02083C5-0045-43ED-87CD-7AA40D064CE5}" type="datetimeFigureOut">
              <a:rPr lang="en-US" smtClean="0"/>
              <a:pPr/>
              <a:t>4/3/2012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F5E0077-382C-446A-849C-E0F54786D48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02083C5-0045-43ED-87CD-7AA40D064CE5}" type="datetimeFigureOut">
              <a:rPr lang="en-US" smtClean="0"/>
              <a:pPr/>
              <a:t>4/3/2012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02083C5-0045-43ED-87CD-7AA40D064CE5}" type="datetimeFigureOut">
              <a:rPr lang="en-US" smtClean="0"/>
              <a:pPr/>
              <a:t>4/3/2012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F5E0077-382C-446A-849C-E0F54786D48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volunteertoendchildabuse-esearch.eventbrite.com/?srnk=3"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tborchar@iwu.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err="1" smtClean="0">
                <a:solidFill>
                  <a:schemeClr val="accent1"/>
                </a:solidFill>
              </a:rPr>
              <a:t>SPRIng</a:t>
            </a:r>
            <a:r>
              <a:rPr lang="en-US" sz="3200" dirty="0" smtClean="0">
                <a:solidFill>
                  <a:schemeClr val="accent1"/>
                </a:solidFill>
              </a:rPr>
              <a:t> Semester 2012</a:t>
            </a:r>
            <a:endParaRPr lang="en-US" sz="3200" dirty="0">
              <a:solidFill>
                <a:schemeClr val="accent1"/>
              </a:solidFill>
            </a:endParaRPr>
          </a:p>
        </p:txBody>
      </p:sp>
      <p:sp>
        <p:nvSpPr>
          <p:cNvPr id="2" name="Title 1"/>
          <p:cNvSpPr>
            <a:spLocks noGrp="1"/>
          </p:cNvSpPr>
          <p:nvPr>
            <p:ph type="ctrTitle"/>
          </p:nvPr>
        </p:nvSpPr>
        <p:spPr>
          <a:xfrm>
            <a:off x="457200" y="685800"/>
            <a:ext cx="8229600" cy="1470025"/>
          </a:xfrm>
        </p:spPr>
        <p:txBody>
          <a:bodyPr>
            <a:normAutofit/>
          </a:bodyPr>
          <a:lstStyle/>
          <a:p>
            <a:r>
              <a:rPr lang="en-US" sz="5400" b="1" dirty="0" smtClean="0">
                <a:ln cap="rnd" cmpd="thickThin">
                  <a:solidFill>
                    <a:schemeClr val="bg2">
                      <a:alpha val="57000"/>
                    </a:schemeClr>
                  </a:solidFill>
                </a:ln>
                <a:solidFill>
                  <a:schemeClr val="tx1"/>
                </a:solidFill>
                <a:latin typeface="Futura"/>
              </a:rPr>
              <a:t>ALPHA PHI OMEGA</a:t>
            </a:r>
            <a:endParaRPr lang="en-US" sz="5400" b="1" dirty="0">
              <a:ln cap="rnd" cmpd="thickThin">
                <a:solidFill>
                  <a:schemeClr val="bg2">
                    <a:alpha val="57000"/>
                  </a:schemeClr>
                </a:solidFill>
              </a:ln>
              <a:solidFill>
                <a:schemeClr val="tx1"/>
              </a:solidFill>
              <a:latin typeface="Futur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VP Membership: Katherine Henning</a:t>
            </a:r>
            <a:br>
              <a:rPr lang="en-US" b="1" dirty="0" smtClean="0">
                <a:solidFill>
                  <a:schemeClr val="bg2"/>
                </a:solidFill>
              </a:rPr>
            </a:br>
            <a:r>
              <a:rPr lang="en-US" sz="2200" b="1" dirty="0" smtClean="0">
                <a:solidFill>
                  <a:schemeClr val="bg2"/>
                </a:solidFill>
              </a:rPr>
              <a:t>email: apo.oe.membership@gmail.com</a:t>
            </a:r>
            <a:endParaRPr lang="en-US" b="1" dirty="0">
              <a:solidFill>
                <a:schemeClr val="bg2"/>
              </a:solidFill>
            </a:endParaRPr>
          </a:p>
        </p:txBody>
      </p:sp>
      <p:sp>
        <p:nvSpPr>
          <p:cNvPr id="3" name="Content Placeholder 2"/>
          <p:cNvSpPr>
            <a:spLocks noGrp="1"/>
          </p:cNvSpPr>
          <p:nvPr>
            <p:ph sz="quarter" idx="1"/>
          </p:nvPr>
        </p:nvSpPr>
        <p:spPr/>
        <p:txBody>
          <a:bodyPr>
            <a:normAutofit/>
          </a:bodyPr>
          <a:lstStyle/>
          <a:p>
            <a:pPr marL="0" indent="0">
              <a:buNone/>
            </a:pPr>
            <a:r>
              <a:rPr lang="en-US" dirty="0" smtClean="0"/>
              <a:t>Send </a:t>
            </a:r>
            <a:r>
              <a:rPr lang="en-US" dirty="0" smtClean="0"/>
              <a:t>me hours</a:t>
            </a:r>
            <a:br>
              <a:rPr lang="en-US" dirty="0" smtClean="0"/>
            </a:br>
            <a:r>
              <a:rPr lang="en-US" dirty="0" smtClean="0"/>
              <a:t>Fellowship for Study Abroad brothers on Thursday! </a:t>
            </a:r>
            <a:endParaRPr lang="en-US" dirty="0" smtClean="0"/>
          </a:p>
          <a:p>
            <a:pPr marL="0" indent="0">
              <a:buNone/>
            </a:pPr>
            <a:r>
              <a:rPr lang="en-US" dirty="0" smtClean="0"/>
              <a:t>	</a:t>
            </a:r>
            <a:r>
              <a:rPr lang="en-US" dirty="0" smtClean="0"/>
              <a:t>I </a:t>
            </a:r>
            <a:r>
              <a:rPr lang="en-US" dirty="0" smtClean="0"/>
              <a:t>opened the sign-up again!</a:t>
            </a:r>
            <a:br>
              <a:rPr lang="en-US" dirty="0" smtClean="0"/>
            </a:br>
            <a:r>
              <a:rPr lang="en-US" dirty="0" smtClean="0"/>
              <a:t/>
            </a:r>
            <a:br>
              <a:rPr lang="en-US" dirty="0" smtClean="0"/>
            </a:br>
            <a:r>
              <a:rPr lang="en-US" dirty="0" smtClean="0"/>
              <a:t/>
            </a:r>
            <a:br>
              <a:rPr lang="en-US" dirty="0" smtClean="0"/>
            </a:br>
            <a:r>
              <a:rPr lang="en-US" dirty="0" smtClean="0"/>
              <a:t>Birthdays!   </a:t>
            </a:r>
            <a:endParaRPr lang="en-US" dirty="0" smtClean="0"/>
          </a:p>
          <a:p>
            <a:pPr marL="0" indent="0">
              <a:buNone/>
            </a:pPr>
            <a:r>
              <a:rPr lang="en-US" dirty="0" smtClean="0"/>
              <a:t>–</a:t>
            </a:r>
            <a:r>
              <a:rPr lang="en-US" dirty="0" smtClean="0"/>
              <a:t>Katelyn McDonald: March 29th</a:t>
            </a:r>
            <a:br>
              <a:rPr lang="en-US" dirty="0" smtClean="0"/>
            </a:br>
            <a:r>
              <a:rPr lang="en-US" dirty="0" smtClean="0"/>
              <a:t>-Jason Murphy : March 29th</a:t>
            </a:r>
            <a:endParaRPr lang="en-US" dirty="0"/>
          </a:p>
        </p:txBody>
      </p:sp>
      <p:pic>
        <p:nvPicPr>
          <p:cNvPr id="6146" name="Picture 2" descr="http://upload.wikimedia.org/wikipedia/commons/7/7a/Happy_Birthday!.png"/>
          <p:cNvPicPr>
            <a:picLocks noChangeAspect="1" noChangeArrowheads="1"/>
          </p:cNvPicPr>
          <p:nvPr/>
        </p:nvPicPr>
        <p:blipFill>
          <a:blip r:embed="rId2" cstate="print"/>
          <a:srcRect/>
          <a:stretch>
            <a:fillRect/>
          </a:stretch>
        </p:blipFill>
        <p:spPr bwMode="auto">
          <a:xfrm>
            <a:off x="152400" y="5181600"/>
            <a:ext cx="8991600" cy="1676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Your Brothers</a:t>
            </a:r>
            <a:endParaRPr lang="en-US" b="1" dirty="0">
              <a:solidFill>
                <a:schemeClr val="bg2"/>
              </a:solidFill>
            </a:endParaRPr>
          </a:p>
        </p:txBody>
      </p:sp>
      <p:sp>
        <p:nvSpPr>
          <p:cNvPr id="4" name="Content Placeholder 3"/>
          <p:cNvSpPr>
            <a:spLocks noGrp="1"/>
          </p:cNvSpPr>
          <p:nvPr>
            <p:ph sz="half" idx="2"/>
          </p:nvPr>
        </p:nvSpPr>
        <p:spPr>
          <a:xfrm>
            <a:off x="4648200" y="1371600"/>
            <a:ext cx="4267200" cy="4681728"/>
          </a:xfrm>
        </p:spPr>
        <p:txBody>
          <a:bodyPr>
            <a:normAutofit/>
          </a:bodyPr>
          <a:lstStyle/>
          <a:p>
            <a:pPr algn="ctr">
              <a:buNone/>
            </a:pPr>
            <a:r>
              <a:rPr lang="en-US" b="1" u="sng" dirty="0" smtClean="0"/>
              <a:t>Ashley Clifford</a:t>
            </a:r>
            <a:endParaRPr lang="en-US" dirty="0" smtClean="0"/>
          </a:p>
          <a:p>
            <a:pPr algn="ctr">
              <a:buNone/>
            </a:pPr>
            <a:endParaRPr lang="en-US" b="1" u="sng" dirty="0" smtClean="0"/>
          </a:p>
          <a:p>
            <a:r>
              <a:rPr lang="en-US" dirty="0" smtClean="0"/>
              <a:t>Enjoys reading and biking</a:t>
            </a:r>
          </a:p>
          <a:p>
            <a:endParaRPr lang="en-US" dirty="0" smtClean="0"/>
          </a:p>
          <a:p>
            <a:r>
              <a:rPr lang="en-US" dirty="0" smtClean="0"/>
              <a:t>Watched NCIS and Bones</a:t>
            </a:r>
            <a:endParaRPr lang="en-US" dirty="0" smtClean="0"/>
          </a:p>
        </p:txBody>
      </p:sp>
      <p:sp>
        <p:nvSpPr>
          <p:cNvPr id="5" name="Content Placeholder 4"/>
          <p:cNvSpPr>
            <a:spLocks noGrp="1"/>
          </p:cNvSpPr>
          <p:nvPr>
            <p:ph sz="half" idx="1"/>
          </p:nvPr>
        </p:nvSpPr>
        <p:spPr>
          <a:xfrm>
            <a:off x="301752" y="1371600"/>
            <a:ext cx="4194048" cy="4681728"/>
          </a:xfrm>
        </p:spPr>
        <p:txBody>
          <a:bodyPr>
            <a:normAutofit/>
          </a:bodyPr>
          <a:lstStyle/>
          <a:p>
            <a:pPr algn="ctr">
              <a:buNone/>
            </a:pPr>
            <a:r>
              <a:rPr lang="en-US" b="1" u="sng" dirty="0" smtClean="0"/>
              <a:t>Tiara Thomas</a:t>
            </a:r>
            <a:endParaRPr lang="en-US" dirty="0" smtClean="0"/>
          </a:p>
          <a:p>
            <a:endParaRPr lang="en-US" b="1" u="sng" dirty="0" smtClean="0"/>
          </a:p>
          <a:p>
            <a:r>
              <a:rPr lang="en-US" dirty="0" smtClean="0"/>
              <a:t>Has a sweet tooth a mile and a half long</a:t>
            </a:r>
          </a:p>
          <a:p>
            <a:endParaRPr lang="en-US" dirty="0" smtClean="0"/>
          </a:p>
          <a:p>
            <a:r>
              <a:rPr lang="en-US" dirty="0" smtClean="0"/>
              <a:t>Her favorite animals are the </a:t>
            </a:r>
            <a:r>
              <a:rPr lang="en-US" dirty="0" err="1" smtClean="0"/>
              <a:t>orcs</a:t>
            </a:r>
            <a:r>
              <a:rPr lang="en-US" dirty="0" smtClean="0"/>
              <a:t> from the Lord of the Rings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Your Brothers</a:t>
            </a:r>
            <a:endParaRPr lang="en-US" b="1" dirty="0">
              <a:solidFill>
                <a:schemeClr val="bg2"/>
              </a:solidFill>
            </a:endParaRPr>
          </a:p>
        </p:txBody>
      </p:sp>
      <p:sp>
        <p:nvSpPr>
          <p:cNvPr id="4" name="Content Placeholder 3"/>
          <p:cNvSpPr>
            <a:spLocks noGrp="1"/>
          </p:cNvSpPr>
          <p:nvPr>
            <p:ph sz="half" idx="2"/>
          </p:nvPr>
        </p:nvSpPr>
        <p:spPr>
          <a:xfrm>
            <a:off x="4648200" y="1371600"/>
            <a:ext cx="4267200" cy="4681728"/>
          </a:xfrm>
        </p:spPr>
        <p:txBody>
          <a:bodyPr>
            <a:normAutofit/>
          </a:bodyPr>
          <a:lstStyle/>
          <a:p>
            <a:pPr algn="ctr">
              <a:buNone/>
            </a:pPr>
            <a:r>
              <a:rPr lang="en-US" b="1" u="sng" dirty="0" smtClean="0"/>
              <a:t>Caitlin Collins</a:t>
            </a:r>
            <a:endParaRPr lang="en-US" b="1" u="sng" dirty="0" smtClean="0"/>
          </a:p>
          <a:p>
            <a:endParaRPr lang="en-US" dirty="0" smtClean="0"/>
          </a:p>
          <a:p>
            <a:r>
              <a:rPr lang="en-US" dirty="0" smtClean="0"/>
              <a:t>Has Canadian and American citizenship</a:t>
            </a:r>
          </a:p>
          <a:p>
            <a:endParaRPr lang="en-US" dirty="0" smtClean="0"/>
          </a:p>
          <a:p>
            <a:r>
              <a:rPr lang="en-US" dirty="0" smtClean="0"/>
              <a:t>Loves Korean pop music</a:t>
            </a:r>
            <a:endParaRPr lang="en-US" dirty="0" smtClean="0"/>
          </a:p>
        </p:txBody>
      </p:sp>
      <p:sp>
        <p:nvSpPr>
          <p:cNvPr id="5" name="Content Placeholder 4"/>
          <p:cNvSpPr>
            <a:spLocks noGrp="1"/>
          </p:cNvSpPr>
          <p:nvPr>
            <p:ph sz="half" idx="1"/>
          </p:nvPr>
        </p:nvSpPr>
        <p:spPr>
          <a:xfrm>
            <a:off x="301752" y="1371600"/>
            <a:ext cx="4194048" cy="4681728"/>
          </a:xfrm>
        </p:spPr>
        <p:txBody>
          <a:bodyPr>
            <a:normAutofit/>
          </a:bodyPr>
          <a:lstStyle/>
          <a:p>
            <a:pPr algn="ctr">
              <a:buNone/>
            </a:pPr>
            <a:r>
              <a:rPr lang="en-US" b="1" u="sng" dirty="0" smtClean="0"/>
              <a:t>Vicki Simmons</a:t>
            </a:r>
            <a:endParaRPr lang="en-US" b="1" u="sng" dirty="0" smtClean="0"/>
          </a:p>
          <a:p>
            <a:endParaRPr lang="en-US" dirty="0" smtClean="0"/>
          </a:p>
          <a:p>
            <a:r>
              <a:rPr lang="en-US" dirty="0" smtClean="0"/>
              <a:t>Went to llama camp. Twice.</a:t>
            </a:r>
          </a:p>
          <a:p>
            <a:endParaRPr lang="en-US" dirty="0" smtClean="0"/>
          </a:p>
          <a:p>
            <a:r>
              <a:rPr lang="en-US" dirty="0" smtClean="0"/>
              <a:t>Likes Glee and How I Met Your Mother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Your Brothers</a:t>
            </a:r>
            <a:endParaRPr lang="en-US" b="1" dirty="0">
              <a:solidFill>
                <a:schemeClr val="bg2"/>
              </a:solidFill>
            </a:endParaRPr>
          </a:p>
        </p:txBody>
      </p:sp>
      <p:sp>
        <p:nvSpPr>
          <p:cNvPr id="5" name="Content Placeholder 4"/>
          <p:cNvSpPr>
            <a:spLocks noGrp="1"/>
          </p:cNvSpPr>
          <p:nvPr>
            <p:ph sz="half" idx="1"/>
          </p:nvPr>
        </p:nvSpPr>
        <p:spPr/>
        <p:txBody>
          <a:bodyPr>
            <a:normAutofit/>
          </a:bodyPr>
          <a:lstStyle/>
          <a:p>
            <a:pPr algn="ctr">
              <a:buNone/>
            </a:pPr>
            <a:r>
              <a:rPr lang="en-US" dirty="0" smtClean="0"/>
              <a:t/>
            </a:r>
            <a:br>
              <a:rPr lang="en-US" dirty="0" smtClean="0"/>
            </a:br>
            <a:endParaRPr lang="en-US" u="sng" dirty="0"/>
          </a:p>
        </p:txBody>
      </p:sp>
      <p:sp>
        <p:nvSpPr>
          <p:cNvPr id="10" name="Content Placeholder 9"/>
          <p:cNvSpPr>
            <a:spLocks noGrp="1"/>
          </p:cNvSpPr>
          <p:nvPr>
            <p:ph sz="half" idx="2"/>
          </p:nvPr>
        </p:nvSpPr>
        <p:spPr/>
        <p:txBody>
          <a:bodyPr/>
          <a:lstStyle/>
          <a:p>
            <a:pPr algn="ctr">
              <a:buNone/>
            </a:pPr>
            <a:r>
              <a:rPr lang="en-US" b="1" u="sng" dirty="0" err="1" smtClean="0"/>
              <a:t>Annmarie</a:t>
            </a:r>
            <a:r>
              <a:rPr lang="en-US" b="1" u="sng" dirty="0" smtClean="0"/>
              <a:t> </a:t>
            </a:r>
            <a:r>
              <a:rPr lang="en-US" b="1" u="sng" dirty="0" err="1" smtClean="0"/>
              <a:t>Gast</a:t>
            </a:r>
            <a:endParaRPr lang="en-US" dirty="0" smtClean="0"/>
          </a:p>
          <a:p>
            <a:pPr algn="ctr">
              <a:buNone/>
            </a:pPr>
            <a:endParaRPr lang="en-US" b="1" u="sng" dirty="0" smtClean="0"/>
          </a:p>
          <a:p>
            <a:r>
              <a:rPr lang="en-US" dirty="0" smtClean="0"/>
              <a:t>Really enjoys foreign movies</a:t>
            </a:r>
          </a:p>
          <a:p>
            <a:endParaRPr lang="en-US" dirty="0" smtClean="0"/>
          </a:p>
          <a:p>
            <a:r>
              <a:rPr lang="en-US" dirty="0" smtClean="0"/>
              <a:t>One of her favorite shows is Doctor Who</a:t>
            </a:r>
            <a:endParaRPr lang="en-US" dirty="0"/>
          </a:p>
        </p:txBody>
      </p:sp>
      <p:sp>
        <p:nvSpPr>
          <p:cNvPr id="11" name="Content Placeholder 9"/>
          <p:cNvSpPr txBox="1">
            <a:spLocks/>
          </p:cNvSpPr>
          <p:nvPr/>
        </p:nvSpPr>
        <p:spPr>
          <a:xfrm>
            <a:off x="381000" y="1371600"/>
            <a:ext cx="4038600" cy="4681728"/>
          </a:xfrm>
          <a:prstGeom prst="rect">
            <a:avLst/>
          </a:prstGeom>
        </p:spPr>
        <p:txBody>
          <a:bodyPr vert="horz">
            <a:normAutofit/>
          </a:bodyPr>
          <a:lstStyle/>
          <a:p>
            <a:pPr marL="274320" marR="0" lvl="0" indent="-27432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2500" b="1" i="0" u="sng" strike="noStrike" kern="1200" cap="none" spc="0" normalizeH="0" baseline="0" noProof="0" dirty="0" err="1" smtClean="0">
                <a:ln>
                  <a:noFill/>
                </a:ln>
                <a:solidFill>
                  <a:schemeClr val="tx1"/>
                </a:solidFill>
                <a:effectLst/>
                <a:uLnTx/>
                <a:uFillTx/>
                <a:latin typeface="+mn-lt"/>
                <a:ea typeface="+mn-ea"/>
                <a:cs typeface="+mn-cs"/>
              </a:rPr>
              <a:t>Emmi</a:t>
            </a:r>
            <a:r>
              <a:rPr kumimoji="0" lang="en-US" sz="2500" b="1" i="0" u="sng" strike="noStrike" kern="1200" cap="none" spc="0" normalizeH="0" noProof="0" dirty="0" smtClean="0">
                <a:ln>
                  <a:noFill/>
                </a:ln>
                <a:solidFill>
                  <a:schemeClr val="tx1"/>
                </a:solidFill>
                <a:effectLst/>
                <a:uLnTx/>
                <a:uFillTx/>
                <a:latin typeface="+mn-lt"/>
                <a:ea typeface="+mn-ea"/>
                <a:cs typeface="+mn-cs"/>
              </a:rPr>
              <a:t> Line</a:t>
            </a:r>
            <a:endParaRPr kumimoji="0" lang="en-US" sz="2500" b="1" i="0" u="sng"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500" noProof="0" dirty="0" smtClean="0"/>
              <a:t>Studied abroad in France</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500" b="0" i="0" u="none" strike="noStrike" kern="1200" cap="none" spc="0" normalizeH="0" baseline="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500" noProof="0" dirty="0" smtClean="0"/>
              <a:t>Loves rollerblading</a:t>
            </a:r>
            <a:endParaRPr kumimoji="0" lang="en-US" sz="25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fontScale="90000"/>
          </a:bodyPr>
          <a:lstStyle/>
          <a:p>
            <a:r>
              <a:rPr lang="en-US" sz="3000" b="1" dirty="0" smtClean="0">
                <a:solidFill>
                  <a:schemeClr val="bg2"/>
                </a:solidFill>
              </a:rPr>
              <a:t>Sergeant-at-Arms: Jason Murphy</a:t>
            </a:r>
            <a:br>
              <a:rPr lang="en-US" sz="3000" b="1" dirty="0" smtClean="0">
                <a:solidFill>
                  <a:schemeClr val="bg2"/>
                </a:solidFill>
              </a:rPr>
            </a:br>
            <a:r>
              <a:rPr lang="en-US" sz="2200" b="1" dirty="0" smtClean="0">
                <a:solidFill>
                  <a:schemeClr val="bg2"/>
                </a:solidFill>
              </a:rPr>
              <a:t>email: apo.oe.sergeant@gmail.com</a:t>
            </a:r>
            <a:endParaRPr lang="en-US" sz="3000" b="1" dirty="0">
              <a:solidFill>
                <a:schemeClr val="bg2"/>
              </a:solidFill>
            </a:endParaRPr>
          </a:p>
        </p:txBody>
      </p:sp>
      <p:sp>
        <p:nvSpPr>
          <p:cNvPr id="3" name="Content Placeholder 2"/>
          <p:cNvSpPr>
            <a:spLocks noGrp="1"/>
          </p:cNvSpPr>
          <p:nvPr>
            <p:ph sz="quarter" idx="1"/>
          </p:nvPr>
        </p:nvSpPr>
        <p:spPr/>
        <p:txBody>
          <a:bodyPr>
            <a:normAutofit fontScale="77500" lnSpcReduction="20000"/>
          </a:bodyPr>
          <a:lstStyle/>
          <a:p>
            <a:r>
              <a:rPr lang="en-US" dirty="0" smtClean="0">
                <a:latin typeface="arial"/>
              </a:rPr>
              <a:t>Section 3.5:  Active Membership.</a:t>
            </a:r>
          </a:p>
          <a:p>
            <a:r>
              <a:rPr lang="en-US" dirty="0" smtClean="0">
                <a:latin typeface="arial"/>
              </a:rPr>
              <a:t>An Active Member shall:</a:t>
            </a:r>
          </a:p>
          <a:p>
            <a:pPr>
              <a:buFont typeface="+mj-lt"/>
              <a:buAutoNum type="arabicPeriod"/>
            </a:pPr>
            <a:r>
              <a:rPr lang="en-US" dirty="0" smtClean="0">
                <a:latin typeface="arial"/>
              </a:rPr>
              <a:t>be a student of Illinois Wesleyan University;</a:t>
            </a:r>
          </a:p>
          <a:p>
            <a:pPr>
              <a:buFont typeface="+mj-lt"/>
              <a:buAutoNum type="arabicPeriod"/>
            </a:pPr>
            <a:r>
              <a:rPr lang="en-US" dirty="0" smtClean="0">
                <a:latin typeface="arial"/>
              </a:rPr>
              <a:t>have completed a period of pledge-ship including participation in the Initiation Ceremony;</a:t>
            </a:r>
          </a:p>
          <a:p>
            <a:pPr>
              <a:buFont typeface="+mj-lt"/>
              <a:buAutoNum type="arabicPeriod"/>
            </a:pPr>
            <a:r>
              <a:rPr lang="en-US" dirty="0" smtClean="0">
                <a:latin typeface="arial"/>
              </a:rPr>
              <a:t>have paid all dues and fees specified by a two-thirds (2/3) vote of the members whom otherwise fill these requirements;</a:t>
            </a:r>
          </a:p>
          <a:p>
            <a:pPr>
              <a:buFont typeface="+mj-lt"/>
              <a:buAutoNum type="arabicPeriod"/>
            </a:pPr>
            <a:r>
              <a:rPr lang="en-US" dirty="0" smtClean="0">
                <a:latin typeface="arial"/>
              </a:rPr>
              <a:t>have fulfilled a service requirement--this shall be twenty (20) hours </a:t>
            </a:r>
            <a:r>
              <a:rPr lang="en-US" dirty="0" smtClean="0">
                <a:solidFill>
                  <a:schemeClr val="tx2"/>
                </a:solidFill>
                <a:latin typeface="arial"/>
              </a:rPr>
              <a:t>in all four fields of service</a:t>
            </a:r>
            <a:r>
              <a:rPr lang="en-US" dirty="0" smtClean="0">
                <a:latin typeface="arial"/>
              </a:rPr>
              <a:t>, with three of the hours being fundraising hours completed with the purpose of raising funds specifically for the Omega Epsilon chapter of Alpha Phi Omega. </a:t>
            </a:r>
            <a:r>
              <a:rPr lang="en-US" dirty="0" smtClean="0">
                <a:solidFill>
                  <a:schemeClr val="tx2"/>
                </a:solidFill>
                <a:latin typeface="arial"/>
              </a:rPr>
              <a:t>No less than one hour will be accepted to fill each field.</a:t>
            </a:r>
            <a:r>
              <a:rPr lang="en-US" dirty="0" smtClean="0">
                <a:latin typeface="arial"/>
              </a:rPr>
              <a:t>  In the event that an adequate amount of service hours are not offered, then the total required number of hours an active must fulfill will be two-thirds (2/3) of the total offered hours;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Appointed Positions:</a:t>
            </a:r>
            <a:endParaRPr lang="en-US" b="1" dirty="0">
              <a:solidFill>
                <a:schemeClr val="bg2"/>
              </a:solidFill>
            </a:endParaRPr>
          </a:p>
        </p:txBody>
      </p:sp>
      <p:sp>
        <p:nvSpPr>
          <p:cNvPr id="4" name="Content Placeholder 2"/>
          <p:cNvSpPr>
            <a:spLocks noGrp="1"/>
          </p:cNvSpPr>
          <p:nvPr>
            <p:ph sz="quarter" idx="1"/>
          </p:nvPr>
        </p:nvSpPr>
        <p:spPr/>
        <p:txBody>
          <a:bodyPr>
            <a:normAutofit/>
          </a:bodyPr>
          <a:lstStyle/>
          <a:p>
            <a:r>
              <a:rPr lang="en-US" dirty="0" smtClean="0"/>
              <a:t>Student Senate Liaison - Sarah Bergman</a:t>
            </a:r>
          </a:p>
          <a:p>
            <a:r>
              <a:rPr lang="en-US" dirty="0" smtClean="0"/>
              <a:t>Chaplain - Daniel Maurer</a:t>
            </a:r>
          </a:p>
          <a:p>
            <a:r>
              <a:rPr lang="en-US" dirty="0" smtClean="0"/>
              <a:t>Historian - </a:t>
            </a:r>
            <a:r>
              <a:rPr lang="en-US" dirty="0" err="1" smtClean="0"/>
              <a:t>Kaitlyn</a:t>
            </a:r>
            <a:r>
              <a:rPr lang="en-US" dirty="0" smtClean="0"/>
              <a:t> </a:t>
            </a:r>
            <a:r>
              <a:rPr lang="en-US" dirty="0" err="1" smtClean="0"/>
              <a:t>Eichinger</a:t>
            </a:r>
            <a:endParaRPr lang="en-US" dirty="0" smtClean="0"/>
          </a:p>
          <a:p>
            <a:r>
              <a:rPr lang="en-US" dirty="0" smtClean="0"/>
              <a:t>Alumni Chair - Tiara Thomas</a:t>
            </a:r>
          </a:p>
          <a:p>
            <a:r>
              <a:rPr lang="en-US" dirty="0" smtClean="0"/>
              <a:t>Webmaster - Thomas Simmons</a:t>
            </a:r>
          </a:p>
          <a:p>
            <a:r>
              <a:rPr lang="en-US" dirty="0" smtClean="0"/>
              <a:t>Leadership Chair - Hayley </a:t>
            </a:r>
            <a:r>
              <a:rPr lang="en-US" dirty="0" err="1" smtClean="0"/>
              <a:t>Harroun</a:t>
            </a:r>
            <a:endParaRPr lang="en-US" dirty="0" smtClean="0"/>
          </a:p>
          <a:p>
            <a:r>
              <a:rPr lang="en-US" dirty="0" smtClean="0"/>
              <a:t>Section 50 Service Project Chair – Emily Schmidt</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Old Business</a:t>
            </a:r>
            <a:endParaRPr lang="en-US" b="1" dirty="0">
              <a:solidFill>
                <a:schemeClr val="bg2"/>
              </a:solidFill>
            </a:endParaRPr>
          </a:p>
        </p:txBody>
      </p:sp>
      <p:sp>
        <p:nvSpPr>
          <p:cNvPr id="3" name="Content Placeholder 2"/>
          <p:cNvSpPr>
            <a:spLocks noGrp="1"/>
          </p:cNvSpPr>
          <p:nvPr>
            <p:ph sz="quarter" idx="1"/>
          </p:nvPr>
        </p:nvSpPr>
        <p:spPr/>
        <p:txBody>
          <a:bodyPr/>
          <a:lstStyle/>
          <a:p>
            <a:r>
              <a:rPr lang="en-US" dirty="0" smtClean="0"/>
              <a:t>Bylaw Change</a:t>
            </a:r>
          </a:p>
          <a:p>
            <a:endParaRPr lang="en-US" dirty="0" smtClean="0"/>
          </a:p>
          <a:p>
            <a:r>
              <a:rPr lang="en-US" dirty="0" smtClean="0"/>
              <a:t>Nominations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New Business</a:t>
            </a:r>
            <a:endParaRPr lang="en-US" b="1" dirty="0">
              <a:solidFill>
                <a:srgbClr val="0070C0"/>
              </a:solidFill>
            </a:endParaRPr>
          </a:p>
        </p:txBody>
      </p:sp>
      <p:sp>
        <p:nvSpPr>
          <p:cNvPr id="3" name="Content Placeholder 2"/>
          <p:cNvSpPr>
            <a:spLocks noGrp="1"/>
          </p:cNvSpPr>
          <p:nvPr>
            <p:ph sz="quarter" idx="1"/>
          </p:nvPr>
        </p:nvSpPr>
        <p:spPr/>
        <p:txBody>
          <a:bodyPr/>
          <a:lstStyle/>
          <a:p>
            <a:r>
              <a:rPr lang="en-US" dirty="0" smtClean="0"/>
              <a:t>Lindsay as voting </a:t>
            </a:r>
            <a:r>
              <a:rPr lang="en-US" dirty="0" smtClean="0"/>
              <a:t>delegate</a:t>
            </a:r>
          </a:p>
          <a:p>
            <a:endParaRPr lang="en-US" dirty="0" smtClean="0"/>
          </a:p>
          <a:p>
            <a:r>
              <a:rPr lang="en-US" dirty="0" smtClean="0"/>
              <a:t>Refunds </a:t>
            </a:r>
            <a:r>
              <a:rPr lang="en-US" dirty="0" smtClean="0"/>
              <a:t>for Mallory Brooks and </a:t>
            </a:r>
            <a:r>
              <a:rPr lang="en-US" dirty="0" err="1" smtClean="0"/>
              <a:t>Zeeni</a:t>
            </a:r>
            <a:r>
              <a:rPr lang="en-US" dirty="0" smtClean="0"/>
              <a:t> </a:t>
            </a:r>
            <a:r>
              <a:rPr lang="en-US" dirty="0" err="1" smtClean="0"/>
              <a:t>Zaheer</a:t>
            </a:r>
            <a:r>
              <a:rPr lang="en-US" dirty="0" smtClean="0"/>
              <a:t>/Lauren </a:t>
            </a:r>
            <a:r>
              <a:rPr lang="en-US" dirty="0" err="1" smtClean="0"/>
              <a:t>Streblo</a:t>
            </a:r>
            <a:r>
              <a:rPr lang="en-US" dirty="0" smtClean="0"/>
              <a:t> for Pledge Fellowship</a:t>
            </a:r>
            <a:endParaRPr lang="en-US" dirty="0"/>
          </a:p>
        </p:txBody>
      </p:sp>
    </p:spTree>
    <p:extLst>
      <p:ext uri="{BB962C8B-B14F-4D97-AF65-F5344CB8AC3E}">
        <p14:creationId xmlns:p14="http://schemas.microsoft.com/office/powerpoint/2010/main" xmlns="" val="3366159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President</a:t>
            </a:r>
            <a:endParaRPr lang="en-US" b="1" dirty="0">
              <a:solidFill>
                <a:schemeClr val="bg2"/>
              </a:solidFill>
            </a:endParaRPr>
          </a:p>
        </p:txBody>
      </p:sp>
      <p:sp>
        <p:nvSpPr>
          <p:cNvPr id="3" name="Content Placeholder 2"/>
          <p:cNvSpPr>
            <a:spLocks noGrp="1"/>
          </p:cNvSpPr>
          <p:nvPr>
            <p:ph sz="quarter" idx="1"/>
          </p:nvPr>
        </p:nvSpPr>
        <p:spPr>
          <a:xfrm>
            <a:off x="301752" y="1527048"/>
            <a:ext cx="8503920" cy="4797552"/>
          </a:xfrm>
        </p:spPr>
        <p:txBody>
          <a:bodyPr>
            <a:normAutofit fontScale="62500" lnSpcReduction="20000"/>
          </a:bodyPr>
          <a:lstStyle/>
          <a:p>
            <a:pPr marL="0" indent="0">
              <a:buNone/>
            </a:pPr>
            <a:r>
              <a:rPr lang="en-US" dirty="0" smtClean="0"/>
              <a:t>The President shall:</a:t>
            </a:r>
          </a:p>
          <a:p>
            <a:pPr marL="0" indent="0">
              <a:buNone/>
            </a:pPr>
            <a:endParaRPr lang="en-US" dirty="0" smtClean="0"/>
          </a:p>
          <a:p>
            <a:pPr marL="0" indent="0">
              <a:buNone/>
            </a:pPr>
            <a:r>
              <a:rPr lang="en-US" dirty="0" smtClean="0"/>
              <a:t>A.    call and reside over all meetings of the active body and the executive board;</a:t>
            </a:r>
          </a:p>
          <a:p>
            <a:pPr marL="0" indent="0">
              <a:buNone/>
            </a:pPr>
            <a:r>
              <a:rPr lang="en-US" dirty="0" smtClean="0"/>
              <a:t>B.     see that the duties and obligations of the fraternity are met;</a:t>
            </a:r>
          </a:p>
          <a:p>
            <a:pPr marL="0" indent="0">
              <a:buNone/>
            </a:pPr>
            <a:r>
              <a:rPr lang="en-US" dirty="0" smtClean="0"/>
              <a:t>C.     enforce all regulating rules and guidelines as stated in Article 11 Section 2.1 in a manner consistent with the spirit of Alpha Phi Omega;</a:t>
            </a:r>
          </a:p>
          <a:p>
            <a:pPr marL="0" indent="0">
              <a:buNone/>
            </a:pPr>
            <a:r>
              <a:rPr lang="en-US" dirty="0" smtClean="0"/>
              <a:t>D.    appoint necessary positions at the beginning of the semester based off of the current needs of the chapter and approval of the chapter</a:t>
            </a:r>
          </a:p>
          <a:p>
            <a:pPr marL="0" indent="0">
              <a:buNone/>
            </a:pPr>
            <a:r>
              <a:rPr lang="en-US" dirty="0" smtClean="0"/>
              <a:t>E.     try his/her best to ensure that the duties of all officers are met either by acting him/herself or by appointing an active to temporarily fulfill the duties of the absent officer;</a:t>
            </a:r>
          </a:p>
          <a:p>
            <a:pPr marL="0" indent="0">
              <a:buNone/>
            </a:pPr>
            <a:r>
              <a:rPr lang="en-US" dirty="0" smtClean="0"/>
              <a:t>F.      advise and assist all officers in the performance of their duties as necessary and to the best of his/her ability;</a:t>
            </a:r>
          </a:p>
          <a:p>
            <a:pPr marL="0" indent="0">
              <a:buNone/>
            </a:pPr>
            <a:r>
              <a:rPr lang="en-US" dirty="0" smtClean="0"/>
              <a:t>G.    exercise one-vote at all sectional, regional, and national conventions or appoint a replacement to fulfill this duty.</a:t>
            </a:r>
          </a:p>
          <a:p>
            <a:pPr marL="0" indent="0">
              <a:buNone/>
            </a:pPr>
            <a:r>
              <a:rPr lang="en-US" dirty="0" smtClean="0"/>
              <a:t>H.    represent the chapter at all sectional, regional, and national conferences, or find a   replacement for this duty;</a:t>
            </a:r>
          </a:p>
          <a:p>
            <a:pPr marL="0" indent="0">
              <a:buNone/>
            </a:pPr>
            <a:r>
              <a:rPr lang="en-US" dirty="0" smtClean="0"/>
              <a:t>I.       give a written report and inform the chapter of all sectional, regional, and national activities which pertain to the chapter.</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Vice-President of Community Service</a:t>
            </a:r>
            <a:endParaRPr lang="en-US" b="1" dirty="0">
              <a:solidFill>
                <a:schemeClr val="bg2"/>
              </a:solidFill>
            </a:endParaRPr>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The Vice President of Community Service shall:</a:t>
            </a:r>
          </a:p>
          <a:p>
            <a:pPr marL="0" indent="0">
              <a:buNone/>
            </a:pPr>
            <a:endParaRPr lang="en-US" dirty="0" smtClean="0"/>
          </a:p>
          <a:p>
            <a:pPr marL="0" indent="0">
              <a:buNone/>
            </a:pPr>
            <a:r>
              <a:rPr lang="en-US" dirty="0" smtClean="0"/>
              <a:t>A.    arrange and promote all community based service projects for the active body and shall encourage members to attend;</a:t>
            </a:r>
          </a:p>
          <a:p>
            <a:pPr marL="0" indent="0">
              <a:buNone/>
            </a:pPr>
            <a:r>
              <a:rPr lang="en-US" dirty="0" smtClean="0"/>
              <a:t>B.     appoint an Assistant Service Chairman and any other members necessary to assist in their responsibilities as needed -- this committee shall be called the Community Service Committee, within which the Vice-President of Service shall chair;</a:t>
            </a:r>
          </a:p>
          <a:p>
            <a:pPr marL="0" indent="0">
              <a:buNone/>
            </a:pPr>
            <a:r>
              <a:rPr lang="en-US" dirty="0" smtClean="0"/>
              <a:t>C.     act for the President in their responsibilities as needed;</a:t>
            </a:r>
          </a:p>
          <a:p>
            <a:pPr marL="0" indent="0">
              <a:buNone/>
            </a:pPr>
            <a:r>
              <a:rPr lang="en-US" dirty="0" smtClean="0"/>
              <a:t>D.    maintain a summary of all chapter projects and project contacts;</a:t>
            </a:r>
          </a:p>
          <a:p>
            <a:pPr marL="0" indent="0">
              <a:buNone/>
            </a:pPr>
            <a:r>
              <a:rPr lang="en-US" dirty="0" smtClean="0"/>
              <a:t>E.     present a project proposal for each activity to the Executive Board for any necessary discussion,</a:t>
            </a:r>
          </a:p>
          <a:p>
            <a:pPr marL="0" indent="0">
              <a:buNone/>
            </a:pPr>
            <a:r>
              <a:rPr lang="en-US" dirty="0" smtClean="0"/>
              <a:t>F.      provide or organize at least two (2) service projects a month and keep track of the total service hours they make available throughout the semester.</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President: </a:t>
            </a:r>
            <a:r>
              <a:rPr lang="en-US" b="1" dirty="0" err="1" smtClean="0">
                <a:solidFill>
                  <a:schemeClr val="bg2"/>
                </a:solidFill>
              </a:rPr>
              <a:t>Carly</a:t>
            </a:r>
            <a:r>
              <a:rPr lang="en-US" b="1" dirty="0" smtClean="0">
                <a:solidFill>
                  <a:schemeClr val="bg2"/>
                </a:solidFill>
              </a:rPr>
              <a:t> Wilson</a:t>
            </a:r>
            <a:br>
              <a:rPr lang="en-US" b="1" dirty="0" smtClean="0">
                <a:solidFill>
                  <a:schemeClr val="bg2"/>
                </a:solidFill>
              </a:rPr>
            </a:br>
            <a:r>
              <a:rPr lang="en-US" sz="2200" b="1" dirty="0" smtClean="0">
                <a:solidFill>
                  <a:schemeClr val="bg2"/>
                </a:solidFill>
              </a:rPr>
              <a:t>email: apo.oe.president@gmail.com</a:t>
            </a:r>
            <a:endParaRPr lang="en-US" b="1" dirty="0">
              <a:solidFill>
                <a:schemeClr val="bg2"/>
              </a:solidFill>
            </a:endParaRPr>
          </a:p>
        </p:txBody>
      </p:sp>
      <p:sp>
        <p:nvSpPr>
          <p:cNvPr id="20481" name="Rectangle 1"/>
          <p:cNvSpPr>
            <a:spLocks noChangeArrowheads="1"/>
          </p:cNvSpPr>
          <p:nvPr/>
        </p:nvSpPr>
        <p:spPr bwMode="auto">
          <a:xfrm>
            <a:off x="0" y="-184666"/>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81000" y="1524000"/>
            <a:ext cx="8001000" cy="2985433"/>
          </a:xfrm>
          <a:prstGeom prst="rect">
            <a:avLst/>
          </a:prstGeom>
        </p:spPr>
        <p:txBody>
          <a:bodyPr wrap="square">
            <a:spAutoFit/>
          </a:bodyPr>
          <a:lstStyle/>
          <a:p>
            <a:pPr>
              <a:buFont typeface="Arial" pitchFamily="34" charset="0"/>
              <a:buChar char="•"/>
            </a:pPr>
            <a:r>
              <a:rPr lang="en-US" sz="2400" dirty="0" smtClean="0"/>
              <a:t>WELCOME NEW ACTIVES!</a:t>
            </a:r>
          </a:p>
          <a:p>
            <a:pPr>
              <a:buFont typeface="Arial" pitchFamily="34" charset="0"/>
              <a:buChar char="•"/>
            </a:pPr>
            <a:endParaRPr lang="en-US" sz="2400" dirty="0" smtClean="0"/>
          </a:p>
          <a:p>
            <a:pPr>
              <a:buFont typeface="Arial" pitchFamily="34" charset="0"/>
              <a:buChar char="•"/>
            </a:pPr>
            <a:r>
              <a:rPr lang="en-US" sz="2400" dirty="0" smtClean="0"/>
              <a:t>Elections </a:t>
            </a:r>
            <a:r>
              <a:rPr lang="en-US" sz="2400" dirty="0" smtClean="0"/>
              <a:t>Next Week – Beckman Auditorium</a:t>
            </a:r>
          </a:p>
          <a:p>
            <a:pPr>
              <a:buFont typeface="Arial" pitchFamily="34" charset="0"/>
              <a:buChar char="•"/>
            </a:pPr>
            <a:endParaRPr lang="en-US" sz="2400" dirty="0" smtClean="0"/>
          </a:p>
          <a:p>
            <a:pPr>
              <a:buFont typeface="Arial" pitchFamily="34" charset="0"/>
              <a:buChar char="•"/>
            </a:pPr>
            <a:r>
              <a:rPr lang="en-US" sz="2400" dirty="0" smtClean="0"/>
              <a:t>Last </a:t>
            </a:r>
            <a:r>
              <a:rPr lang="en-US" sz="2400" dirty="0" smtClean="0"/>
              <a:t>Meeting – April 17</a:t>
            </a:r>
          </a:p>
          <a:p>
            <a:pPr>
              <a:buFont typeface="Arial" pitchFamily="34" charset="0"/>
              <a:buChar char="•"/>
            </a:pPr>
            <a:endParaRPr lang="en-US" sz="2400" dirty="0" smtClean="0"/>
          </a:p>
          <a:p>
            <a:pPr>
              <a:buFont typeface="Arial" pitchFamily="34" charset="0"/>
              <a:buChar char="•"/>
            </a:pPr>
            <a:r>
              <a:rPr lang="en-US" sz="2400" dirty="0" smtClean="0"/>
              <a:t>Meeting </a:t>
            </a:r>
            <a:r>
              <a:rPr lang="en-US" sz="2400" dirty="0" smtClean="0"/>
              <a:t>time for next year</a:t>
            </a:r>
          </a:p>
          <a:p>
            <a:pPr marL="342900" indent="-342900">
              <a:buFont typeface="Arial"/>
              <a:buChar char="•"/>
            </a:pP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bg2"/>
                </a:solidFill>
              </a:rPr>
              <a:t>Vice-President of Fraternity, Campus, and National Service</a:t>
            </a:r>
            <a:endParaRPr lang="en-US" sz="2800" b="1" dirty="0">
              <a:solidFill>
                <a:schemeClr val="bg2"/>
              </a:solidFill>
            </a:endParaRPr>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The Vice-President of FCN Service shall:</a:t>
            </a:r>
          </a:p>
          <a:p>
            <a:pPr marL="0" indent="0">
              <a:buNone/>
            </a:pPr>
            <a:endParaRPr lang="en-US" dirty="0" smtClean="0"/>
          </a:p>
          <a:p>
            <a:pPr marL="0" indent="0">
              <a:buNone/>
            </a:pPr>
            <a:r>
              <a:rPr lang="en-US" dirty="0" smtClean="0"/>
              <a:t>A.    arrange and promote all fraternity, campus or national based service projects for the active body and shall encourage members to attend;</a:t>
            </a:r>
          </a:p>
          <a:p>
            <a:pPr marL="0" indent="0">
              <a:buNone/>
            </a:pPr>
            <a:r>
              <a:rPr lang="en-US" dirty="0" smtClean="0"/>
              <a:t>B.     appoint an Assistant Service Chairman and any other members necessary to assist in their responsibilities as needed -- this committee shall be called the FCN Service Committee, within which the Vice-President of Service shall chair;</a:t>
            </a:r>
          </a:p>
          <a:p>
            <a:pPr marL="0" indent="0">
              <a:buNone/>
            </a:pPr>
            <a:r>
              <a:rPr lang="en-US" dirty="0" smtClean="0"/>
              <a:t>C.     maintain a summary of all chapter projects and project contacts;</a:t>
            </a:r>
          </a:p>
          <a:p>
            <a:pPr marL="0" indent="0">
              <a:buNone/>
            </a:pPr>
            <a:r>
              <a:rPr lang="en-US" dirty="0" smtClean="0"/>
              <a:t>D.    present a project proposal for each activity to the Executive Board for any necessary discussion,</a:t>
            </a:r>
          </a:p>
          <a:p>
            <a:pPr marL="0" indent="0">
              <a:buNone/>
            </a:pPr>
            <a:r>
              <a:rPr lang="en-US" dirty="0" smtClean="0"/>
              <a:t>E.     provide or organize at least two (2) service projects a month and keep track of the total service hours they make available throughout the semester.</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Vice-President of Membership</a:t>
            </a:r>
            <a:endParaRPr lang="en-US" b="1" dirty="0">
              <a:solidFill>
                <a:schemeClr val="bg2"/>
              </a:solidFill>
            </a:endParaRPr>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The Vice-President of Membership shall:</a:t>
            </a:r>
          </a:p>
          <a:p>
            <a:pPr marL="0" indent="0">
              <a:buNone/>
            </a:pPr>
            <a:endParaRPr lang="en-US" dirty="0" smtClean="0"/>
          </a:p>
          <a:p>
            <a:pPr marL="0" indent="0">
              <a:buNone/>
            </a:pPr>
            <a:r>
              <a:rPr lang="en-US" dirty="0" smtClean="0"/>
              <a:t>A.    appoint an Assistant Membership Chairman, and any other members necessary to assist in their responsibilities -- this committee shall be called the Membership Committee and within which, the Vice-President of Membership shall chair;</a:t>
            </a:r>
          </a:p>
          <a:p>
            <a:pPr marL="0" indent="0">
              <a:buNone/>
            </a:pPr>
            <a:r>
              <a:rPr lang="en-US" dirty="0" smtClean="0"/>
              <a:t>B.     be responsible for keeping an account of service project and business meeting attendance for the purpose of determining active voting rights/ as well as up-to-date calling lists of all actives and pledges;</a:t>
            </a:r>
          </a:p>
          <a:p>
            <a:pPr marL="0" indent="0">
              <a:buNone/>
            </a:pPr>
            <a:r>
              <a:rPr lang="en-US" dirty="0" smtClean="0"/>
              <a:t>C.     present a proposed program of active membership retention as needed;</a:t>
            </a:r>
          </a:p>
          <a:p>
            <a:pPr marL="0" indent="0">
              <a:buNone/>
            </a:pPr>
            <a:r>
              <a:rPr lang="en-US" dirty="0" smtClean="0"/>
              <a:t>D.    notify all Members in Bad Standing and Inactive Members of their violations.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Vice-President of Pledge Education</a:t>
            </a:r>
            <a:endParaRPr lang="en-US" b="1" dirty="0">
              <a:solidFill>
                <a:schemeClr val="bg2"/>
              </a:solidFill>
            </a:endParaRPr>
          </a:p>
        </p:txBody>
      </p:sp>
      <p:sp>
        <p:nvSpPr>
          <p:cNvPr id="3" name="Content Placeholder 2"/>
          <p:cNvSpPr>
            <a:spLocks noGrp="1"/>
          </p:cNvSpPr>
          <p:nvPr>
            <p:ph sz="quarter" idx="1"/>
          </p:nvPr>
        </p:nvSpPr>
        <p:spPr/>
        <p:txBody>
          <a:bodyPr>
            <a:normAutofit fontScale="47500" lnSpcReduction="20000"/>
          </a:bodyPr>
          <a:lstStyle/>
          <a:p>
            <a:pPr marL="0" indent="0">
              <a:buNone/>
            </a:pPr>
            <a:r>
              <a:rPr lang="en-US" sz="3300" dirty="0" smtClean="0"/>
              <a:t>The Vice-President of Pledge Education shall:</a:t>
            </a:r>
          </a:p>
          <a:p>
            <a:pPr marL="0" indent="0">
              <a:buNone/>
            </a:pPr>
            <a:endParaRPr lang="en-US" sz="3300" dirty="0" smtClean="0"/>
          </a:p>
          <a:p>
            <a:pPr marL="0" indent="0">
              <a:buNone/>
            </a:pPr>
            <a:r>
              <a:rPr lang="en-US" sz="3300" dirty="0" smtClean="0"/>
              <a:t>A.    obtain a meeting place for pledge meetings;</a:t>
            </a:r>
          </a:p>
          <a:p>
            <a:pPr marL="0" indent="0">
              <a:buNone/>
            </a:pPr>
            <a:r>
              <a:rPr lang="en-US" sz="3300" dirty="0" smtClean="0"/>
              <a:t>B.     submit a pledge program for approval by a two-thirds (2/3) vote at the beginning of each semester, and define activities eligible for the pledge service requirement, upon approval by a two-thirds (2/3) vote;</a:t>
            </a:r>
          </a:p>
          <a:p>
            <a:pPr marL="0" indent="0">
              <a:buNone/>
            </a:pPr>
            <a:r>
              <a:rPr lang="en-US" sz="3300" dirty="0" smtClean="0"/>
              <a:t>C.     supervise the pledge program throughout the semester;</a:t>
            </a:r>
          </a:p>
          <a:p>
            <a:pPr marL="0" indent="0">
              <a:buNone/>
            </a:pPr>
            <a:r>
              <a:rPr lang="en-US" sz="3300" dirty="0" smtClean="0"/>
              <a:t>D.    organize initiation and activation ceremonies;</a:t>
            </a:r>
          </a:p>
          <a:p>
            <a:pPr marL="0" indent="0">
              <a:buNone/>
            </a:pPr>
            <a:r>
              <a:rPr lang="en-US" sz="3300" dirty="0" smtClean="0"/>
              <a:t>E.     encourage and inform the active members to perform their responsibilities concerning pledges;</a:t>
            </a:r>
          </a:p>
          <a:p>
            <a:pPr marL="0" indent="0">
              <a:buNone/>
            </a:pPr>
            <a:r>
              <a:rPr lang="en-US" sz="3300" dirty="0" smtClean="0"/>
              <a:t>F.      regularly inform the chapter of the progress of the pledge program;</a:t>
            </a:r>
          </a:p>
          <a:p>
            <a:pPr marL="0" indent="0">
              <a:buNone/>
            </a:pPr>
            <a:r>
              <a:rPr lang="en-US" sz="3300" dirty="0" smtClean="0"/>
              <a:t>G.    appoint an assistant pledge educator;</a:t>
            </a:r>
          </a:p>
          <a:p>
            <a:pPr marL="0" indent="0">
              <a:buNone/>
            </a:pPr>
            <a:r>
              <a:rPr lang="en-US" sz="3300" dirty="0" smtClean="0"/>
              <a:t>H.    assign pledge parents to all pledges with the help and consultation of the Membership Committee;</a:t>
            </a:r>
          </a:p>
          <a:p>
            <a:pPr marL="0" indent="0">
              <a:buNone/>
            </a:pPr>
            <a:r>
              <a:rPr lang="en-US" sz="3300" dirty="0" smtClean="0"/>
              <a:t>I.       be responsible for keeping and maintaining pledging materials, including pledge pins, and being responsible for collecting the appropriate fees if the pledge pins are not returned at the end of the pledge period.</a:t>
            </a:r>
          </a:p>
          <a:p>
            <a:pPr marL="0" indent="0">
              <a:buNone/>
            </a:pPr>
            <a:r>
              <a:rPr lang="en-US" sz="3300" dirty="0" smtClean="0"/>
              <a:t>J.       organize an effective rush program at the beginning of each semester in conjunction with the Vice President of Membership.</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Vice-President of Fellowship</a:t>
            </a:r>
            <a:endParaRPr lang="en-US" b="1" dirty="0">
              <a:solidFill>
                <a:schemeClr val="bg2"/>
              </a:solidFill>
            </a:endParaRPr>
          </a:p>
        </p:txBody>
      </p:sp>
      <p:sp>
        <p:nvSpPr>
          <p:cNvPr id="3" name="Content Placeholder 2"/>
          <p:cNvSpPr>
            <a:spLocks noGrp="1"/>
          </p:cNvSpPr>
          <p:nvPr>
            <p:ph sz="quarter" idx="1"/>
          </p:nvPr>
        </p:nvSpPr>
        <p:spPr/>
        <p:txBody>
          <a:bodyPr>
            <a:normAutofit/>
          </a:bodyPr>
          <a:lstStyle/>
          <a:p>
            <a:pPr marL="0" indent="0">
              <a:buNone/>
            </a:pPr>
            <a:r>
              <a:rPr lang="en-US" dirty="0" smtClean="0"/>
              <a:t>The Vice President of Fellowship shall:</a:t>
            </a:r>
          </a:p>
          <a:p>
            <a:pPr marL="0" indent="0">
              <a:buNone/>
            </a:pPr>
            <a:endParaRPr lang="en-US" dirty="0" smtClean="0"/>
          </a:p>
          <a:p>
            <a:pPr marL="0" indent="0">
              <a:buNone/>
            </a:pPr>
            <a:r>
              <a:rPr lang="en-US" dirty="0" smtClean="0"/>
              <a:t>A.    plan and coordinate all chapter social activities with the assistance of the Fellowship Committee, from within which the Vice President of Fellowship Activities shall chair;</a:t>
            </a:r>
          </a:p>
          <a:p>
            <a:pPr marL="0" indent="0">
              <a:buNone/>
            </a:pPr>
            <a:r>
              <a:rPr lang="en-US" dirty="0" smtClean="0"/>
              <a:t>B.     consult the chapter and appropriate funds before any activities if necessary; organize at least two (2) socials per month as well as organize an annual Spring Formal</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Secretary</a:t>
            </a:r>
            <a:endParaRPr lang="en-US" b="1" dirty="0">
              <a:solidFill>
                <a:schemeClr val="bg2"/>
              </a:solidFill>
            </a:endParaRPr>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The Secretary shall:</a:t>
            </a:r>
          </a:p>
          <a:p>
            <a:pPr marL="0" indent="0">
              <a:buNone/>
            </a:pPr>
            <a:endParaRPr lang="en-US" dirty="0" smtClean="0"/>
          </a:p>
          <a:p>
            <a:pPr marL="0" indent="0">
              <a:buNone/>
            </a:pPr>
            <a:r>
              <a:rPr lang="en-US" dirty="0" smtClean="0"/>
              <a:t>A.    maintain an up-to-date minutes book, containing the minutes of all active business meetings and executive board meetings, copies of received and sent correspondence, and current Torch and Trefoils;</a:t>
            </a:r>
          </a:p>
          <a:p>
            <a:pPr marL="0" indent="0">
              <a:buNone/>
            </a:pPr>
            <a:r>
              <a:rPr lang="en-US" dirty="0" smtClean="0"/>
              <a:t>B.     hold correspondence when requested by the chapter;</a:t>
            </a:r>
          </a:p>
          <a:p>
            <a:pPr marL="0" indent="0">
              <a:buNone/>
            </a:pPr>
            <a:r>
              <a:rPr lang="en-US" dirty="0" smtClean="0"/>
              <a:t>C.     obtain a meeting place at some convenient location for the actives meetings;</a:t>
            </a:r>
          </a:p>
          <a:p>
            <a:pPr marL="0" indent="0">
              <a:buNone/>
            </a:pPr>
            <a:r>
              <a:rPr lang="en-US" dirty="0" smtClean="0"/>
              <a:t>D.    if necessary, appoint an Assistant Correspondence Secretary to assist in their responsibilities;</a:t>
            </a:r>
          </a:p>
          <a:p>
            <a:pPr marL="0" indent="0">
              <a:buNone/>
            </a:pPr>
            <a:r>
              <a:rPr lang="en-US" dirty="0" smtClean="0"/>
              <a:t>E.     be responsible for distribution of minutes to actives and advisors;</a:t>
            </a:r>
          </a:p>
          <a:p>
            <a:pPr marL="0" indent="0">
              <a:buNone/>
            </a:pPr>
            <a:r>
              <a:rPr lang="en-US" dirty="0" smtClean="0"/>
              <a:t>F.      be responsible for correspondence, written and spoken, to keep Advisory Committee up-to-date on chapter happenings.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Sergeant-at-Arms</a:t>
            </a:r>
            <a:endParaRPr lang="en-US" b="1" dirty="0">
              <a:solidFill>
                <a:schemeClr val="bg2"/>
              </a:solidFill>
            </a:endParaRPr>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The Sergeant-at-Arms shall:</a:t>
            </a:r>
          </a:p>
          <a:p>
            <a:pPr marL="0" indent="0">
              <a:buNone/>
            </a:pPr>
            <a:endParaRPr lang="en-US" dirty="0" smtClean="0"/>
          </a:p>
          <a:p>
            <a:pPr marL="0" indent="0">
              <a:buNone/>
            </a:pPr>
            <a:r>
              <a:rPr lang="en-US" dirty="0" smtClean="0"/>
              <a:t>A.    guard the door against nonmembers at special meetings;</a:t>
            </a:r>
          </a:p>
          <a:p>
            <a:pPr marL="0" indent="0">
              <a:buNone/>
            </a:pPr>
            <a:r>
              <a:rPr lang="en-US" dirty="0" smtClean="0"/>
              <a:t>B.     carry out all disciplinary and parliamentary procedures deemed necessary by the chapter or presiding officer;</a:t>
            </a:r>
          </a:p>
          <a:p>
            <a:pPr marL="0" indent="0">
              <a:buNone/>
            </a:pPr>
            <a:r>
              <a:rPr lang="en-US" dirty="0" smtClean="0"/>
              <a:t>C.     diligently consider all parliamentary questions and advise the President and chapter on any such questions;</a:t>
            </a:r>
          </a:p>
          <a:p>
            <a:pPr marL="0" indent="0">
              <a:buNone/>
            </a:pPr>
            <a:r>
              <a:rPr lang="en-US" dirty="0" smtClean="0"/>
              <a:t>D.    supervise chapter elections or appoint some member to supervise the election in the event that he/she cannot;</a:t>
            </a:r>
          </a:p>
          <a:p>
            <a:pPr marL="0" indent="0">
              <a:buNone/>
            </a:pPr>
            <a:r>
              <a:rPr lang="en-US" dirty="0" smtClean="0"/>
              <a:t>E.     inform each officer and the chapter of their constitutional responsibilities at the beginning of each semester;</a:t>
            </a:r>
          </a:p>
          <a:p>
            <a:pPr marL="0" indent="0">
              <a:buNone/>
            </a:pPr>
            <a:r>
              <a:rPr lang="en-US" dirty="0" smtClean="0"/>
              <a:t>F.      be responsible for keeping and maintaining all ritual materials; if necessary, form and chair the by-law Committee to discuss and make appropriate changes to the by-laws.</a:t>
            </a:r>
          </a:p>
          <a:p>
            <a:pPr marL="0" indent="0">
              <a:buNone/>
            </a:pPr>
            <a:r>
              <a:rPr lang="en-US" dirty="0" smtClean="0"/>
              <a:t>G.    be the primary writer of the chapter supplement pledge manual.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Treasurer</a:t>
            </a:r>
            <a:endParaRPr lang="en-US" b="1" dirty="0">
              <a:solidFill>
                <a:schemeClr val="bg2"/>
              </a:solidFill>
            </a:endParaRPr>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The Treasurer shall:</a:t>
            </a:r>
          </a:p>
          <a:p>
            <a:pPr marL="0" indent="0">
              <a:buNone/>
            </a:pPr>
            <a:endParaRPr lang="en-US" dirty="0" smtClean="0"/>
          </a:p>
          <a:p>
            <a:pPr marL="0" indent="0">
              <a:buNone/>
            </a:pPr>
            <a:r>
              <a:rPr lang="en-US" dirty="0" smtClean="0"/>
              <a:t>A.    collect all dues and fees from chapter members and keep a record thereof;</a:t>
            </a:r>
          </a:p>
          <a:p>
            <a:pPr marL="0" indent="0">
              <a:buNone/>
            </a:pPr>
            <a:r>
              <a:rPr lang="en-US" dirty="0" smtClean="0"/>
              <a:t>B.     transmit all fees and any accompanying necessary forms to the national office;</a:t>
            </a:r>
          </a:p>
          <a:p>
            <a:pPr marL="0" indent="0">
              <a:buNone/>
            </a:pPr>
            <a:r>
              <a:rPr lang="en-US" dirty="0" smtClean="0"/>
              <a:t>C.     promptly pay all authorized bills incurred by the chapter and promptly make all other      authorized payments;</a:t>
            </a:r>
          </a:p>
          <a:p>
            <a:pPr marL="0" indent="0">
              <a:buNone/>
            </a:pPr>
            <a:r>
              <a:rPr lang="en-US" dirty="0" smtClean="0"/>
              <a:t>D.     work in accordance with the regulations of Illinois Wesleyan University;</a:t>
            </a:r>
          </a:p>
          <a:p>
            <a:pPr marL="0" indent="0">
              <a:buNone/>
            </a:pPr>
            <a:r>
              <a:rPr lang="en-US" dirty="0" smtClean="0"/>
              <a:t>E.      be responsible for a monthly financial report to the active body on the condition of the   chapter</a:t>
            </a:r>
          </a:p>
          <a:p>
            <a:pPr marL="0" indent="0">
              <a:buNone/>
            </a:pPr>
            <a:r>
              <a:rPr lang="en-US" dirty="0" smtClean="0"/>
              <a:t>F.       apply for nonprofit organization status with the Internal Revenue Service at the beginning of each calendar year;</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Vice-President of Leadership</a:t>
            </a:r>
            <a:endParaRPr lang="en-US" b="1" dirty="0">
              <a:solidFill>
                <a:schemeClr val="bg2"/>
              </a:solidFill>
            </a:endParaRPr>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The Vice President of Leadership shall:</a:t>
            </a:r>
          </a:p>
          <a:p>
            <a:pPr marL="0" indent="0">
              <a:buNone/>
            </a:pPr>
            <a:endParaRPr lang="en-US" dirty="0" smtClean="0"/>
          </a:p>
          <a:p>
            <a:pPr marL="0" indent="0">
              <a:buNone/>
            </a:pPr>
            <a:r>
              <a:rPr lang="en-US" dirty="0" smtClean="0"/>
              <a:t>A.    arrange and promote all leadership activities for the active body and shall encourage members to attend</a:t>
            </a:r>
          </a:p>
          <a:p>
            <a:pPr marL="0" indent="0">
              <a:buNone/>
            </a:pPr>
            <a:r>
              <a:rPr lang="en-US" dirty="0" smtClean="0"/>
              <a:t>B.     appoint an Assistant Leadership Chairman and any other members necessary to assist in   their responsibilities as needed -- this committee shall be called the Leadership Committee, within which the Vice President of Leadership shall chair</a:t>
            </a:r>
          </a:p>
          <a:p>
            <a:pPr marL="0" indent="0">
              <a:buNone/>
            </a:pPr>
            <a:r>
              <a:rPr lang="en-US" dirty="0" smtClean="0"/>
              <a:t>C.     maintain a summary of all leadership activities and contacts</a:t>
            </a:r>
          </a:p>
          <a:p>
            <a:pPr marL="0" indent="0">
              <a:buNone/>
            </a:pPr>
            <a:r>
              <a:rPr lang="en-US" dirty="0" smtClean="0"/>
              <a:t>D.    present a project proposal for each activity to the Executive Board for any necessary discussion</a:t>
            </a:r>
          </a:p>
          <a:p>
            <a:pPr marL="0" indent="0">
              <a:buNone/>
            </a:pPr>
            <a:r>
              <a:rPr lang="en-US" dirty="0" smtClean="0"/>
              <a:t>E.     provide or organize at least two (2) leadership activities a month and keep track of the total points made available throughout the semester</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Fundraising Chair</a:t>
            </a:r>
            <a:endParaRPr lang="en-US" b="1" dirty="0">
              <a:solidFill>
                <a:schemeClr val="bg2"/>
              </a:solidFill>
            </a:endParaRPr>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The Fundraising Chair shall:</a:t>
            </a:r>
          </a:p>
          <a:p>
            <a:pPr marL="0" indent="0">
              <a:buNone/>
            </a:pPr>
            <a:endParaRPr lang="en-US" dirty="0" smtClean="0"/>
          </a:p>
          <a:p>
            <a:pPr marL="0" indent="0">
              <a:buNone/>
            </a:pPr>
            <a:r>
              <a:rPr lang="en-US" dirty="0" smtClean="0"/>
              <a:t>A.    arrange and promote all fundraising activities for the active body and shall encourage members to attend</a:t>
            </a:r>
          </a:p>
          <a:p>
            <a:pPr marL="0" indent="0">
              <a:buNone/>
            </a:pPr>
            <a:r>
              <a:rPr lang="en-US" dirty="0" smtClean="0"/>
              <a:t>B.     appoint an Assistant Fundraising Chairman and any other members necessary to assist in their responsibilities as needed – this committee shall be called the Fundraising Committee, within which the Fundraising Chair shall chair</a:t>
            </a:r>
          </a:p>
          <a:p>
            <a:pPr marL="0" indent="0">
              <a:buNone/>
            </a:pPr>
            <a:r>
              <a:rPr lang="en-US" dirty="0" smtClean="0"/>
              <a:t>C.     maintain a summary of all fundraising activities and contacts</a:t>
            </a:r>
          </a:p>
          <a:p>
            <a:pPr marL="0" indent="0">
              <a:buNone/>
            </a:pPr>
            <a:r>
              <a:rPr lang="en-US" dirty="0" smtClean="0"/>
              <a:t>D.  present a project proposal for each activity to the Executive Board for any necessary discussion</a:t>
            </a:r>
          </a:p>
          <a:p>
            <a:pPr marL="0" indent="0">
              <a:buNone/>
            </a:pPr>
            <a:r>
              <a:rPr lang="en-US" dirty="0" smtClean="0"/>
              <a:t>E.   provide or organize at least (2) fundraising activities a month, raising at least $500 per semester, and keep track of the total hours and funds raised throughout the semester.</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News or Announcements</a:t>
            </a:r>
            <a:endParaRPr lang="en-US" b="1" dirty="0">
              <a:solidFill>
                <a:schemeClr val="bg2"/>
              </a:solidFill>
            </a:endParaRPr>
          </a:p>
        </p:txBody>
      </p:sp>
      <p:sp>
        <p:nvSpPr>
          <p:cNvPr id="3" name="Content Placeholder 2"/>
          <p:cNvSpPr>
            <a:spLocks noGrp="1"/>
          </p:cNvSpPr>
          <p:nvPr>
            <p:ph sz="quarter" idx="1"/>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VP Community: Michelle Moon</a:t>
            </a:r>
            <a:br>
              <a:rPr lang="en-US" b="1" dirty="0" smtClean="0">
                <a:solidFill>
                  <a:schemeClr val="bg2"/>
                </a:solidFill>
              </a:rPr>
            </a:br>
            <a:r>
              <a:rPr lang="en-US" sz="2200" b="1" dirty="0" smtClean="0">
                <a:solidFill>
                  <a:schemeClr val="bg2"/>
                </a:solidFill>
              </a:rPr>
              <a:t>email: apo.oe.community@gmail.com</a:t>
            </a:r>
            <a:endParaRPr lang="en-US" b="1" dirty="0">
              <a:solidFill>
                <a:schemeClr val="bg2"/>
              </a:solidFill>
            </a:endParaRPr>
          </a:p>
        </p:txBody>
      </p:sp>
      <p:sp>
        <p:nvSpPr>
          <p:cNvPr id="3" name="Content Placeholder 2"/>
          <p:cNvSpPr>
            <a:spLocks noGrp="1"/>
          </p:cNvSpPr>
          <p:nvPr>
            <p:ph sz="quarter" idx="1"/>
          </p:nvPr>
        </p:nvSpPr>
        <p:spPr>
          <a:xfrm>
            <a:off x="0" y="1524000"/>
            <a:ext cx="8991600" cy="4797552"/>
          </a:xfrm>
        </p:spPr>
        <p:txBody>
          <a:bodyPr>
            <a:noAutofit/>
          </a:bodyPr>
          <a:lstStyle/>
          <a:p>
            <a:r>
              <a:rPr lang="en-US" dirty="0" smtClean="0"/>
              <a:t>Spring Carnival at Stevenson Elementary School - Saturday, April 14</a:t>
            </a:r>
          </a:p>
          <a:p>
            <a:pPr lvl="1"/>
            <a:r>
              <a:rPr lang="en-US" dirty="0" smtClean="0"/>
              <a:t>The volunteers will be running our games, helping with refreshments, helping with line control for the Zoo Lady, and helping sell tickets.</a:t>
            </a:r>
          </a:p>
          <a:p>
            <a:r>
              <a:rPr lang="en-US" dirty="0" smtClean="0"/>
              <a:t>Children's Home + Aid 5K - Sunday, April 15</a:t>
            </a:r>
          </a:p>
          <a:p>
            <a:pPr lvl="1"/>
            <a:r>
              <a:rPr lang="en-US" dirty="0" smtClean="0"/>
              <a:t>Tipton Park: 2410 G.E. Road, Bloomington, IL</a:t>
            </a:r>
          </a:p>
          <a:p>
            <a:pPr lvl="1"/>
            <a:r>
              <a:rPr lang="en-US" dirty="0" smtClean="0"/>
              <a:t>Register on </a:t>
            </a:r>
            <a:r>
              <a:rPr lang="en-US" dirty="0" smtClean="0">
                <a:hlinkClick r:id="rId2"/>
              </a:rPr>
              <a:t>http://volunteertoendchildabuse-esearch.eventbrite.com/?srnk=3</a:t>
            </a:r>
            <a:r>
              <a:rPr lang="en-US" dirty="0" smtClean="0"/>
              <a:t> to possibly receive a free t-shirt</a:t>
            </a:r>
          </a:p>
          <a:p>
            <a:pPr lvl="1"/>
            <a:r>
              <a:rPr lang="en-US" dirty="0" smtClean="0"/>
              <a:t>10 people - directing runners where to go on the course - 1:45-4pm</a:t>
            </a:r>
          </a:p>
          <a:p>
            <a:pPr lvl="1"/>
            <a:r>
              <a:rPr lang="en-US" dirty="0" smtClean="0"/>
              <a:t>4-8 people - help with children's activities - little before 1pm-2pm</a:t>
            </a:r>
          </a:p>
          <a:p>
            <a:r>
              <a:rPr lang="en-US" dirty="0" err="1" smtClean="0"/>
              <a:t>Clarehouse</a:t>
            </a:r>
            <a:r>
              <a:rPr lang="en-US" dirty="0" smtClean="0"/>
              <a:t> - Tuesday or Thursday?</a:t>
            </a:r>
          </a:p>
          <a:p>
            <a:endParaRPr lang="en-US"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alpha val="0"/>
          </a:schemeClr>
        </a:solidFill>
        <a:effectLst/>
      </p:bgPr>
    </p:bg>
    <p:spTree>
      <p:nvGrpSpPr>
        <p:cNvPr id="1" name=""/>
        <p:cNvGrpSpPr/>
        <p:nvPr/>
      </p:nvGrpSpPr>
      <p:grpSpPr>
        <a:xfrm>
          <a:off x="0" y="0"/>
          <a:ext cx="0" cy="0"/>
          <a:chOff x="0" y="0"/>
          <a:chExt cx="0" cy="0"/>
        </a:xfrm>
      </p:grpSpPr>
      <p:sp>
        <p:nvSpPr>
          <p:cNvPr id="7" name="TextBox 6"/>
          <p:cNvSpPr txBox="1"/>
          <p:nvPr/>
        </p:nvSpPr>
        <p:spPr>
          <a:xfrm>
            <a:off x="5715000" y="2438400"/>
            <a:ext cx="3429000" cy="1754326"/>
          </a:xfrm>
          <a:prstGeom prst="rect">
            <a:avLst/>
          </a:prstGeom>
          <a:noFill/>
        </p:spPr>
        <p:txBody>
          <a:bodyPr wrap="square" rtlCol="0">
            <a:spAutoFit/>
          </a:bodyPr>
          <a:lstStyle/>
          <a:p>
            <a:pPr algn="ctr"/>
            <a:r>
              <a:rPr lang="en-US" sz="5400" b="1" spc="300" dirty="0" smtClean="0">
                <a:solidFill>
                  <a:schemeClr val="bg2"/>
                </a:solidFill>
              </a:rPr>
              <a:t>TOAST SONG!!</a:t>
            </a:r>
            <a:endParaRPr lang="en-US" sz="5400" b="1" spc="300" dirty="0">
              <a:solidFill>
                <a:schemeClr val="bg2"/>
              </a:solidFill>
            </a:endParaRPr>
          </a:p>
        </p:txBody>
      </p:sp>
      <p:pic>
        <p:nvPicPr>
          <p:cNvPr id="1028" name="Picture 4" descr="http://www.funcram.com/media/pictures/burnt-toast-art/burnt-toast-art-07.jpg"/>
          <p:cNvPicPr>
            <a:picLocks noChangeAspect="1" noChangeArrowheads="1"/>
          </p:cNvPicPr>
          <p:nvPr/>
        </p:nvPicPr>
        <p:blipFill>
          <a:blip r:embed="rId2" cstate="print"/>
          <a:srcRect b="8845"/>
          <a:stretch>
            <a:fillRect/>
          </a:stretch>
        </p:blipFill>
        <p:spPr bwMode="auto">
          <a:xfrm>
            <a:off x="838200" y="838200"/>
            <a:ext cx="3733800" cy="5257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VP of CNF: Ronnie Watson</a:t>
            </a:r>
            <a:r>
              <a:rPr lang="en-US" b="1" dirty="0" smtClean="0">
                <a:solidFill>
                  <a:schemeClr val="bg2"/>
                </a:solidFill>
              </a:rPr>
              <a:t/>
            </a:r>
            <a:br>
              <a:rPr lang="en-US" b="1" dirty="0" smtClean="0">
                <a:solidFill>
                  <a:schemeClr val="bg2"/>
                </a:solidFill>
              </a:rPr>
            </a:br>
            <a:r>
              <a:rPr lang="en-US" sz="2200" b="1" dirty="0" smtClean="0">
                <a:solidFill>
                  <a:schemeClr val="bg2"/>
                </a:solidFill>
              </a:rPr>
              <a:t>email: </a:t>
            </a:r>
            <a:r>
              <a:rPr lang="en-US" sz="2200" b="1" dirty="0" smtClean="0">
                <a:solidFill>
                  <a:schemeClr val="bg2"/>
                </a:solidFill>
              </a:rPr>
              <a:t>apo.oe.cnf@gmail.com</a:t>
            </a:r>
            <a:endParaRPr lang="en-US" b="1" dirty="0">
              <a:solidFill>
                <a:schemeClr val="bg2"/>
              </a:solidFill>
            </a:endParaRPr>
          </a:p>
        </p:txBody>
      </p:sp>
      <p:sp>
        <p:nvSpPr>
          <p:cNvPr id="20481" name="Rectangle 1"/>
          <p:cNvSpPr>
            <a:spLocks noChangeArrowheads="1"/>
          </p:cNvSpPr>
          <p:nvPr/>
        </p:nvSpPr>
        <p:spPr bwMode="auto">
          <a:xfrm>
            <a:off x="0" y="-184666"/>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81000" y="1524000"/>
            <a:ext cx="8001000" cy="4462760"/>
          </a:xfrm>
          <a:prstGeom prst="rect">
            <a:avLst/>
          </a:prstGeom>
        </p:spPr>
        <p:txBody>
          <a:bodyPr wrap="square">
            <a:spAutoFit/>
          </a:bodyPr>
          <a:lstStyle/>
          <a:p>
            <a:pPr>
              <a:buFont typeface="Arial" pitchFamily="34" charset="0"/>
              <a:buChar char="•"/>
            </a:pPr>
            <a:r>
              <a:rPr lang="en-US" sz="2400" dirty="0" smtClean="0"/>
              <a:t>Letters to WWII Vets</a:t>
            </a:r>
          </a:p>
          <a:p>
            <a:r>
              <a:rPr lang="en-US" sz="2400" dirty="0" smtClean="0"/>
              <a:t>            Monday April 9th: 7pm</a:t>
            </a:r>
          </a:p>
          <a:p>
            <a:r>
              <a:rPr lang="en-US" sz="2400" dirty="0" smtClean="0"/>
              <a:t>            Tuesday April 10th: 8pm</a:t>
            </a:r>
          </a:p>
          <a:p>
            <a:r>
              <a:rPr lang="en-US" sz="2400" dirty="0" smtClean="0"/>
              <a:t>            Thursday April 12: </a:t>
            </a:r>
            <a:r>
              <a:rPr lang="en-US" sz="2400" dirty="0" smtClean="0"/>
              <a:t>7pm</a:t>
            </a:r>
            <a:endParaRPr lang="en-US" sz="2400" dirty="0" smtClean="0"/>
          </a:p>
          <a:p>
            <a:pPr>
              <a:buFont typeface="Arial" pitchFamily="34" charset="0"/>
              <a:buChar char="•"/>
            </a:pPr>
            <a:r>
              <a:rPr lang="en-US" sz="2400" dirty="0" smtClean="0"/>
              <a:t>Home Sweet Home Bin Decoration</a:t>
            </a:r>
          </a:p>
          <a:p>
            <a:r>
              <a:rPr lang="en-US" sz="2400" dirty="0" smtClean="0"/>
              <a:t>            Wednesday April 11: </a:t>
            </a:r>
            <a:r>
              <a:rPr lang="en-US" sz="2400" dirty="0" smtClean="0"/>
              <a:t>2pm</a:t>
            </a:r>
            <a:endParaRPr lang="en-US" sz="2400" dirty="0" smtClean="0"/>
          </a:p>
          <a:p>
            <a:pPr>
              <a:buFont typeface="Arial" pitchFamily="34" charset="0"/>
              <a:buChar char="•"/>
            </a:pPr>
            <a:r>
              <a:rPr lang="en-US" sz="2400" dirty="0" smtClean="0"/>
              <a:t>Quilt Show Set-Up: April </a:t>
            </a:r>
            <a:r>
              <a:rPr lang="en-US" sz="2400" dirty="0" smtClean="0"/>
              <a:t>12th</a:t>
            </a:r>
            <a:endParaRPr lang="en-US" sz="2400" dirty="0" smtClean="0"/>
          </a:p>
          <a:p>
            <a:pPr>
              <a:buFont typeface="Arial" pitchFamily="34" charset="0"/>
              <a:buChar char="•"/>
            </a:pPr>
            <a:r>
              <a:rPr lang="en-US" sz="2400" dirty="0" smtClean="0"/>
              <a:t>Wellness Expo: April </a:t>
            </a:r>
            <a:r>
              <a:rPr lang="en-US" sz="2400" dirty="0" smtClean="0"/>
              <a:t>14th</a:t>
            </a:r>
            <a:endParaRPr lang="en-US" sz="2400" dirty="0" smtClean="0"/>
          </a:p>
          <a:p>
            <a:pPr>
              <a:buFont typeface="Arial" pitchFamily="34" charset="0"/>
              <a:buChar char="•"/>
            </a:pPr>
            <a:r>
              <a:rPr lang="en-US" sz="2400" dirty="0" smtClean="0"/>
              <a:t>Look Out For:</a:t>
            </a:r>
          </a:p>
          <a:p>
            <a:r>
              <a:rPr lang="en-US" sz="2400" dirty="0" smtClean="0"/>
              <a:t>            Package to children in need</a:t>
            </a:r>
          </a:p>
          <a:p>
            <a:r>
              <a:rPr lang="en-US" sz="2400" dirty="0" smtClean="0"/>
              <a:t>            Humane Society event on campus</a:t>
            </a:r>
          </a:p>
          <a:p>
            <a:pPr marL="342900" indent="-342900">
              <a:buFont typeface="Arial"/>
              <a:buChar char="•"/>
            </a:pP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VP Fellowship: Vicki Simmons</a:t>
            </a:r>
            <a:br>
              <a:rPr lang="en-US" b="1" dirty="0" smtClean="0">
                <a:solidFill>
                  <a:schemeClr val="bg2"/>
                </a:solidFill>
              </a:rPr>
            </a:br>
            <a:r>
              <a:rPr lang="en-US" sz="2200" b="1" dirty="0" smtClean="0">
                <a:solidFill>
                  <a:schemeClr val="bg2"/>
                </a:solidFill>
              </a:rPr>
              <a:t>email: apo.oe.fellowship@gmail.com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4797552"/>
          </a:xfrm>
          <a:solidFill>
            <a:schemeClr val="bg2"/>
          </a:solidFill>
        </p:spPr>
        <p:txBody>
          <a:bodyPr>
            <a:noAutofit/>
          </a:bodyPr>
          <a:lstStyle/>
          <a:p>
            <a:pPr>
              <a:lnSpc>
                <a:spcPct val="150000"/>
              </a:lnSpc>
              <a:spcAft>
                <a:spcPts val="600"/>
              </a:spcAft>
            </a:pPr>
            <a:r>
              <a:rPr lang="en-US" sz="2400" dirty="0" smtClean="0"/>
              <a:t>Packages for brothers abroad: Thursday, 4/5 at </a:t>
            </a:r>
            <a:r>
              <a:rPr lang="en-US" sz="2400" dirty="0" smtClean="0"/>
              <a:t>5</a:t>
            </a:r>
          </a:p>
          <a:p>
            <a:pPr>
              <a:lnSpc>
                <a:spcPct val="150000"/>
              </a:lnSpc>
              <a:spcAft>
                <a:spcPts val="600"/>
              </a:spcAft>
            </a:pPr>
            <a:r>
              <a:rPr lang="en-US" sz="2400" dirty="0" smtClean="0"/>
              <a:t>Passover </a:t>
            </a:r>
            <a:r>
              <a:rPr lang="en-US" sz="2400" dirty="0" smtClean="0"/>
              <a:t>Seder: Wednesday, 4/11 at </a:t>
            </a:r>
            <a:r>
              <a:rPr lang="en-US" sz="2400" dirty="0" smtClean="0"/>
              <a:t>6:30</a:t>
            </a:r>
          </a:p>
          <a:p>
            <a:pPr>
              <a:lnSpc>
                <a:spcPct val="150000"/>
              </a:lnSpc>
              <a:spcAft>
                <a:spcPts val="600"/>
              </a:spcAft>
            </a:pPr>
            <a:r>
              <a:rPr lang="en-US" sz="2400" dirty="0" smtClean="0"/>
              <a:t>Ice </a:t>
            </a:r>
            <a:r>
              <a:rPr lang="en-US" sz="2400" dirty="0" smtClean="0"/>
              <a:t>cream at </a:t>
            </a:r>
            <a:r>
              <a:rPr lang="en-US" sz="2400" dirty="0" err="1" smtClean="0"/>
              <a:t>Coldstone</a:t>
            </a:r>
            <a:r>
              <a:rPr lang="en-US" sz="2400" dirty="0" smtClean="0"/>
              <a:t>: Thursday, 4/12 at </a:t>
            </a:r>
            <a:r>
              <a:rPr lang="en-US" sz="2400" dirty="0" smtClean="0"/>
              <a:t>7:30</a:t>
            </a:r>
          </a:p>
          <a:p>
            <a:pPr>
              <a:lnSpc>
                <a:spcPct val="150000"/>
              </a:lnSpc>
              <a:spcAft>
                <a:spcPts val="600"/>
              </a:spcAft>
            </a:pPr>
            <a:r>
              <a:rPr lang="en-US" sz="2400" dirty="0" smtClean="0"/>
              <a:t>Undercover </a:t>
            </a:r>
            <a:r>
              <a:rPr lang="en-US" sz="2400" dirty="0" smtClean="0"/>
              <a:t>XX: Friday, 4/13 at 8</a:t>
            </a: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Treasurer: Ben </a:t>
            </a:r>
            <a:r>
              <a:rPr lang="en-US" b="1" dirty="0" err="1" smtClean="0">
                <a:solidFill>
                  <a:schemeClr val="bg2"/>
                </a:solidFill>
              </a:rPr>
              <a:t>Gesensway</a:t>
            </a:r>
            <a:r>
              <a:rPr lang="en-US" b="1" dirty="0" smtClean="0">
                <a:solidFill>
                  <a:schemeClr val="bg2"/>
                </a:solidFill>
              </a:rPr>
              <a:t/>
            </a:r>
            <a:br>
              <a:rPr lang="en-US" b="1" dirty="0" smtClean="0">
                <a:solidFill>
                  <a:schemeClr val="bg2"/>
                </a:solidFill>
              </a:rPr>
            </a:br>
            <a:r>
              <a:rPr lang="en-US" sz="2200" b="1" dirty="0" smtClean="0">
                <a:solidFill>
                  <a:schemeClr val="bg2"/>
                </a:solidFill>
              </a:rPr>
              <a:t>email: apo.oe.treasurer@gmail.com</a:t>
            </a:r>
            <a:endParaRPr lang="en-US" b="1" dirty="0">
              <a:solidFill>
                <a:schemeClr val="bg2"/>
              </a:solidFill>
            </a:endParaRPr>
          </a:p>
        </p:txBody>
      </p:sp>
      <p:sp>
        <p:nvSpPr>
          <p:cNvPr id="3" name="Content Placeholder 2"/>
          <p:cNvSpPr>
            <a:spLocks noGrp="1"/>
          </p:cNvSpPr>
          <p:nvPr>
            <p:ph sz="quarter" idx="1"/>
          </p:nvPr>
        </p:nvSpPr>
        <p:spPr>
          <a:xfrm>
            <a:off x="301752" y="1527048"/>
            <a:ext cx="8503920" cy="5026152"/>
          </a:xfrm>
        </p:spPr>
        <p:txBody>
          <a:bodyPr>
            <a:normAutofit/>
          </a:bodyPr>
          <a:lstStyle/>
          <a:p>
            <a:r>
              <a:rPr lang="en-US" dirty="0" smtClean="0"/>
              <a:t>Kroger Car Wash</a:t>
            </a:r>
            <a:br>
              <a:rPr lang="en-US" dirty="0" smtClean="0"/>
            </a:br>
            <a:r>
              <a:rPr lang="en-US" dirty="0" smtClean="0"/>
              <a:t>    Check </a:t>
            </a:r>
            <a:r>
              <a:rPr lang="en-US" dirty="0" smtClean="0"/>
              <a:t>online</a:t>
            </a:r>
            <a:r>
              <a:rPr lang="en-US" dirty="0" smtClean="0"/>
              <a:t/>
            </a:r>
            <a:br>
              <a:rPr lang="en-US" dirty="0" smtClean="0"/>
            </a:br>
            <a:endParaRPr lang="en-US" dirty="0" smtClean="0"/>
          </a:p>
          <a:p>
            <a:r>
              <a:rPr lang="en-US" dirty="0" smtClean="0"/>
              <a:t>Car </a:t>
            </a:r>
            <a:r>
              <a:rPr lang="en-US" dirty="0" smtClean="0"/>
              <a:t>Wash Posters</a:t>
            </a:r>
            <a:br>
              <a:rPr lang="en-US" dirty="0" smtClean="0"/>
            </a:br>
            <a:r>
              <a:rPr lang="en-US" dirty="0" smtClean="0"/>
              <a:t>    4 posters = 1 hr</a:t>
            </a:r>
            <a:br>
              <a:rPr lang="en-US" dirty="0" smtClean="0"/>
            </a:br>
            <a:r>
              <a:rPr lang="en-US" dirty="0" smtClean="0"/>
              <a:t>    Can hang up multiple</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rPr>
              <a:t>Pledge Educator: Liz Kuehn</a:t>
            </a:r>
            <a:br>
              <a:rPr lang="en-US" b="1" dirty="0" smtClean="0">
                <a:solidFill>
                  <a:schemeClr val="bg2"/>
                </a:solidFill>
              </a:rPr>
            </a:br>
            <a:r>
              <a:rPr lang="en-US" sz="2200" b="1" dirty="0" smtClean="0">
                <a:solidFill>
                  <a:schemeClr val="bg2"/>
                </a:solidFill>
              </a:rPr>
              <a:t>email: apo.oe.pledge@gmail.com</a:t>
            </a:r>
            <a:endParaRPr lang="en-US" sz="2200" b="1" dirty="0">
              <a:solidFill>
                <a:schemeClr val="bg2"/>
              </a:solidFill>
            </a:endParaRPr>
          </a:p>
        </p:txBody>
      </p:sp>
      <p:sp>
        <p:nvSpPr>
          <p:cNvPr id="3" name="Content Placeholder 2"/>
          <p:cNvSpPr>
            <a:spLocks noGrp="1"/>
          </p:cNvSpPr>
          <p:nvPr>
            <p:ph sz="quarter" idx="1"/>
          </p:nvPr>
        </p:nvSpPr>
        <p:spPr>
          <a:xfrm>
            <a:off x="301752" y="1527048"/>
            <a:ext cx="8503920" cy="5102352"/>
          </a:xfrm>
        </p:spPr>
        <p:txBody>
          <a:bodyPr numCol="1">
            <a:noAutofit/>
          </a:bodyPr>
          <a:lstStyle/>
          <a:p>
            <a:r>
              <a:rPr lang="en-US" sz="2400" b="1" dirty="0" smtClean="0"/>
              <a:t>Congratulations to our new actives</a:t>
            </a:r>
            <a:r>
              <a:rPr lang="en-US" sz="2400" b="1" dirty="0" smtClean="0"/>
              <a:t>!!!</a:t>
            </a:r>
            <a:r>
              <a:rPr lang="en-US" sz="2400" dirty="0" smtClean="0"/>
              <a:t/>
            </a:r>
            <a:br>
              <a:rPr lang="en-US" sz="2400" dirty="0" smtClean="0"/>
            </a:br>
            <a:endParaRPr lang="en-US" sz="2400" dirty="0" smtClean="0"/>
          </a:p>
          <a:p>
            <a:r>
              <a:rPr lang="en-US" sz="2400" dirty="0" smtClean="0"/>
              <a:t>Pledges </a:t>
            </a:r>
            <a:r>
              <a:rPr lang="en-US" sz="2400" dirty="0" smtClean="0"/>
              <a:t>make sure to send the rest of your hours (service, fellowship, and leadership points) to Tim--</a:t>
            </a:r>
            <a:r>
              <a:rPr lang="en-US" sz="2400" dirty="0" smtClean="0">
                <a:hlinkClick r:id="rId2"/>
              </a:rPr>
              <a:t>tborchar@iwu.edu</a:t>
            </a:r>
            <a:endParaRPr lang="en-US" sz="2400" dirty="0" smtClean="0"/>
          </a:p>
          <a:p>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a:t>
            </a:r>
            <a:r>
              <a:rPr lang="en-US" b="1" dirty="0" smtClean="0">
                <a:solidFill>
                  <a:schemeClr val="bg2"/>
                </a:solidFill>
              </a:rPr>
              <a:t>Your</a:t>
            </a:r>
            <a:r>
              <a:rPr lang="en-US" b="1" dirty="0" smtClean="0">
                <a:solidFill>
                  <a:schemeClr val="bg2"/>
                </a:solidFill>
              </a:rPr>
              <a:t> New Brothers</a:t>
            </a:r>
            <a:endParaRPr lang="en-US" b="1" dirty="0">
              <a:solidFill>
                <a:schemeClr val="bg2"/>
              </a:solidFill>
            </a:endParaRPr>
          </a:p>
        </p:txBody>
      </p:sp>
      <p:sp>
        <p:nvSpPr>
          <p:cNvPr id="4" name="Content Placeholder 3"/>
          <p:cNvSpPr>
            <a:spLocks noGrp="1"/>
          </p:cNvSpPr>
          <p:nvPr>
            <p:ph sz="half" idx="2"/>
          </p:nvPr>
        </p:nvSpPr>
        <p:spPr>
          <a:xfrm>
            <a:off x="4648200" y="1371600"/>
            <a:ext cx="4267200" cy="4681728"/>
          </a:xfrm>
        </p:spPr>
        <p:txBody>
          <a:bodyPr>
            <a:normAutofit/>
          </a:bodyPr>
          <a:lstStyle/>
          <a:p>
            <a:pPr algn="ctr">
              <a:buNone/>
            </a:pPr>
            <a:r>
              <a:rPr lang="en-US" b="1" u="sng" dirty="0" smtClean="0"/>
              <a:t>Mallory Brooks</a:t>
            </a:r>
            <a:endParaRPr lang="en-US" b="1" u="sng" dirty="0" smtClean="0"/>
          </a:p>
          <a:p>
            <a:endParaRPr lang="en-US" dirty="0" smtClean="0"/>
          </a:p>
          <a:p>
            <a:r>
              <a:rPr lang="en-US" dirty="0" smtClean="0"/>
              <a:t>Doesn’t like scary shows or movies</a:t>
            </a:r>
            <a:endParaRPr lang="en-US" dirty="0" smtClean="0"/>
          </a:p>
          <a:p>
            <a:endParaRPr lang="en-US" dirty="0" smtClean="0"/>
          </a:p>
          <a:p>
            <a:r>
              <a:rPr lang="en-US" dirty="0" smtClean="0"/>
              <a:t>Likes to dance and sing</a:t>
            </a:r>
          </a:p>
          <a:p>
            <a:endParaRPr lang="en-US" dirty="0" smtClean="0"/>
          </a:p>
          <a:p>
            <a:r>
              <a:rPr lang="en-US" dirty="0" smtClean="0"/>
              <a:t>Favorite snacks: sour patch kids, hot cocoa, and ice cream</a:t>
            </a:r>
            <a:endParaRPr lang="en-US" dirty="0" smtClean="0"/>
          </a:p>
        </p:txBody>
      </p:sp>
      <p:sp>
        <p:nvSpPr>
          <p:cNvPr id="5" name="Content Placeholder 4"/>
          <p:cNvSpPr>
            <a:spLocks noGrp="1"/>
          </p:cNvSpPr>
          <p:nvPr>
            <p:ph sz="half" idx="1"/>
          </p:nvPr>
        </p:nvSpPr>
        <p:spPr>
          <a:xfrm>
            <a:off x="301752" y="1371600"/>
            <a:ext cx="4194048" cy="4681728"/>
          </a:xfrm>
        </p:spPr>
        <p:txBody>
          <a:bodyPr>
            <a:normAutofit/>
          </a:bodyPr>
          <a:lstStyle/>
          <a:p>
            <a:pPr algn="ctr">
              <a:buNone/>
            </a:pPr>
            <a:r>
              <a:rPr lang="en-US" b="1" u="sng" dirty="0" smtClean="0"/>
              <a:t>Carissa Ball</a:t>
            </a:r>
            <a:endParaRPr lang="en-US" b="1" u="sng" dirty="0" smtClean="0"/>
          </a:p>
          <a:p>
            <a:endParaRPr lang="en-US" dirty="0"/>
          </a:p>
          <a:p>
            <a:r>
              <a:rPr lang="en-US" dirty="0" smtClean="0"/>
              <a:t>Has a twin sister</a:t>
            </a:r>
          </a:p>
          <a:p>
            <a:endParaRPr lang="en-US" dirty="0" smtClean="0"/>
          </a:p>
          <a:p>
            <a:r>
              <a:rPr lang="en-US" dirty="0" smtClean="0"/>
              <a:t>Likes to watch Big Bang Theory and Friends</a:t>
            </a:r>
          </a:p>
          <a:p>
            <a:endParaRPr lang="en-US" dirty="0" smtClean="0"/>
          </a:p>
          <a:p>
            <a:r>
              <a:rPr lang="en-US" dirty="0" smtClean="0"/>
              <a:t>Favorite color is pink</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rPr>
              <a:t>Meet </a:t>
            </a:r>
            <a:r>
              <a:rPr lang="en-US" b="1" dirty="0" smtClean="0">
                <a:solidFill>
                  <a:schemeClr val="bg2"/>
                </a:solidFill>
              </a:rPr>
              <a:t>Your New Brothers</a:t>
            </a:r>
            <a:endParaRPr lang="en-US" b="1" dirty="0">
              <a:solidFill>
                <a:schemeClr val="bg2"/>
              </a:solidFill>
            </a:endParaRPr>
          </a:p>
        </p:txBody>
      </p:sp>
      <p:sp>
        <p:nvSpPr>
          <p:cNvPr id="5" name="Content Placeholder 4"/>
          <p:cNvSpPr>
            <a:spLocks noGrp="1"/>
          </p:cNvSpPr>
          <p:nvPr>
            <p:ph sz="half" idx="1"/>
          </p:nvPr>
        </p:nvSpPr>
        <p:spPr>
          <a:xfrm>
            <a:off x="301752" y="1371600"/>
            <a:ext cx="4194048" cy="4681728"/>
          </a:xfrm>
        </p:spPr>
        <p:txBody>
          <a:bodyPr>
            <a:normAutofit/>
          </a:bodyPr>
          <a:lstStyle/>
          <a:p>
            <a:pPr algn="ctr">
              <a:buNone/>
            </a:pPr>
            <a:r>
              <a:rPr lang="en-US" b="1" u="sng" dirty="0" smtClean="0"/>
              <a:t>Caitlin Garrison</a:t>
            </a:r>
            <a:endParaRPr lang="en-US" dirty="0" smtClean="0"/>
          </a:p>
          <a:p>
            <a:endParaRPr lang="en-US" dirty="0" smtClean="0"/>
          </a:p>
          <a:p>
            <a:r>
              <a:rPr lang="en-US" dirty="0" smtClean="0"/>
              <a:t>Terrified of </a:t>
            </a:r>
            <a:r>
              <a:rPr lang="en-US" dirty="0" err="1" smtClean="0"/>
              <a:t>rollercoasters</a:t>
            </a:r>
            <a:endParaRPr lang="en-US" dirty="0" smtClean="0"/>
          </a:p>
          <a:p>
            <a:endParaRPr lang="en-US" dirty="0" smtClean="0"/>
          </a:p>
          <a:p>
            <a:r>
              <a:rPr lang="en-US" dirty="0" smtClean="0"/>
              <a:t>Likes watching sports</a:t>
            </a:r>
          </a:p>
          <a:p>
            <a:endParaRPr lang="en-US" dirty="0" smtClean="0"/>
          </a:p>
          <a:p>
            <a:r>
              <a:rPr lang="en-US" dirty="0" smtClean="0"/>
              <a:t>Favorite movie is A Walk to Remember</a:t>
            </a:r>
            <a:endParaRPr lang="en-US" dirty="0"/>
          </a:p>
        </p:txBody>
      </p:sp>
      <p:pic>
        <p:nvPicPr>
          <p:cNvPr id="24578" name="Picture 2" descr="http://www.fpujournalism.org/theexchange/wp-content/uploads/2010/10/apo.jpg"/>
          <p:cNvPicPr>
            <a:picLocks noChangeAspect="1" noChangeArrowheads="1"/>
          </p:cNvPicPr>
          <p:nvPr/>
        </p:nvPicPr>
        <p:blipFill>
          <a:blip r:embed="rId2" cstate="print"/>
          <a:srcRect/>
          <a:stretch>
            <a:fillRect/>
          </a:stretch>
        </p:blipFill>
        <p:spPr bwMode="auto">
          <a:xfrm>
            <a:off x="5181600" y="2590800"/>
            <a:ext cx="3324225" cy="2381250"/>
          </a:xfrm>
          <a:prstGeom prst="rect">
            <a:avLst/>
          </a:prstGeom>
          <a:noFill/>
          <a:ln w="76200">
            <a:solidFill>
              <a:schemeClr val="accent1"/>
            </a:solid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PO">
      <a:dk1>
        <a:srgbClr val="FFFF00"/>
      </a:dk1>
      <a:lt1>
        <a:srgbClr val="0070C0"/>
      </a:lt1>
      <a:dk2>
        <a:srgbClr val="000000"/>
      </a:dk2>
      <a:lt2>
        <a:srgbClr val="0070C0"/>
      </a:lt2>
      <a:accent1>
        <a:srgbClr val="FFFF00"/>
      </a:accent1>
      <a:accent2>
        <a:srgbClr val="0070C0"/>
      </a:accent2>
      <a:accent3>
        <a:srgbClr val="FFFF00"/>
      </a:accent3>
      <a:accent4>
        <a:srgbClr val="0070C0"/>
      </a:accent4>
      <a:accent5>
        <a:srgbClr val="FFFFFF"/>
      </a:accent5>
      <a:accent6>
        <a:srgbClr val="FFFF00"/>
      </a:accent6>
      <a:hlink>
        <a:srgbClr val="FFFF00"/>
      </a:hlink>
      <a:folHlink>
        <a:srgbClr val="FFFF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1126</TotalTime>
  <Words>530</Words>
  <Application>Microsoft Office PowerPoint</Application>
  <PresentationFormat>On-screen Show (4:3)</PresentationFormat>
  <Paragraphs>228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ALPHA PHI OMEGA</vt:lpstr>
      <vt:lpstr>President: Carly Wilson email: apo.oe.president@gmail.com</vt:lpstr>
      <vt:lpstr>VP Community: Michelle Moon email: apo.oe.community@gmail.com</vt:lpstr>
      <vt:lpstr>VP of CNF: Ronnie Watson email: apo.oe.cnf@gmail.com</vt:lpstr>
      <vt:lpstr>VP Fellowship: Vicki Simmons email: apo.oe.fellowship@gmail.com</vt:lpstr>
      <vt:lpstr>Treasurer: Ben Gesensway email: apo.oe.treasurer@gmail.com</vt:lpstr>
      <vt:lpstr>Pledge Educator: Liz Kuehn email: apo.oe.pledge@gmail.com</vt:lpstr>
      <vt:lpstr>Meet Your New Brothers</vt:lpstr>
      <vt:lpstr>Meet Your New Brothers</vt:lpstr>
      <vt:lpstr>VP Membership: Katherine Henning email: apo.oe.membership@gmail.com</vt:lpstr>
      <vt:lpstr>Meet Your Brothers</vt:lpstr>
      <vt:lpstr>Meet Your Brothers</vt:lpstr>
      <vt:lpstr>Meet Your Brothers</vt:lpstr>
      <vt:lpstr>Sergeant-at-Arms: Jason Murphy email: apo.oe.sergeant@gmail.com</vt:lpstr>
      <vt:lpstr>Appointed Positions:</vt:lpstr>
      <vt:lpstr>Old Business</vt:lpstr>
      <vt:lpstr>New Business</vt:lpstr>
      <vt:lpstr>President</vt:lpstr>
      <vt:lpstr>Vice-President of Community Service</vt:lpstr>
      <vt:lpstr>Vice-President of Fraternity, Campus, and National Service</vt:lpstr>
      <vt:lpstr>Vice-President of Membership</vt:lpstr>
      <vt:lpstr>Vice-President of Pledge Education</vt:lpstr>
      <vt:lpstr>Vice-President of Fellowship</vt:lpstr>
      <vt:lpstr>Secretary</vt:lpstr>
      <vt:lpstr>Sergeant-at-Arms</vt:lpstr>
      <vt:lpstr>Treasurer</vt:lpstr>
      <vt:lpstr>Vice-President of Leadership</vt:lpstr>
      <vt:lpstr>Fundraising Chair</vt:lpstr>
      <vt:lpstr>News or Announcements</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ALPHA PHI OMEGA</dc:title>
  <dc:creator>Lindsay Bow</dc:creator>
  <cp:lastModifiedBy>Lindsay Bow</cp:lastModifiedBy>
  <cp:revision>169</cp:revision>
  <dcterms:created xsi:type="dcterms:W3CDTF">2011-08-30T02:23:11Z</dcterms:created>
  <dcterms:modified xsi:type="dcterms:W3CDTF">2012-04-04T03:34:08Z</dcterms:modified>
</cp:coreProperties>
</file>