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5"/>
  </p:notesMasterIdLst>
  <p:sldIdLst>
    <p:sldId id="256" r:id="rId2"/>
    <p:sldId id="284" r:id="rId3"/>
    <p:sldId id="258" r:id="rId4"/>
    <p:sldId id="259" r:id="rId5"/>
    <p:sldId id="308" r:id="rId6"/>
    <p:sldId id="260" r:id="rId7"/>
    <p:sldId id="261" r:id="rId8"/>
    <p:sldId id="262" r:id="rId9"/>
    <p:sldId id="314" r:id="rId10"/>
    <p:sldId id="315" r:id="rId11"/>
    <p:sldId id="299" r:id="rId12"/>
    <p:sldId id="300" r:id="rId13"/>
    <p:sldId id="301" r:id="rId14"/>
    <p:sldId id="302" r:id="rId15"/>
    <p:sldId id="309" r:id="rId16"/>
    <p:sldId id="264" r:id="rId17"/>
    <p:sldId id="312" r:id="rId18"/>
    <p:sldId id="283" r:id="rId19"/>
    <p:sldId id="267" r:id="rId20"/>
    <p:sldId id="327" r:id="rId21"/>
    <p:sldId id="268" r:id="rId22"/>
    <p:sldId id="317" r:id="rId23"/>
    <p:sldId id="321" r:id="rId24"/>
    <p:sldId id="320" r:id="rId25"/>
    <p:sldId id="319" r:id="rId26"/>
    <p:sldId id="318" r:id="rId27"/>
    <p:sldId id="316" r:id="rId28"/>
    <p:sldId id="322" r:id="rId29"/>
    <p:sldId id="323" r:id="rId30"/>
    <p:sldId id="324" r:id="rId31"/>
    <p:sldId id="326" r:id="rId32"/>
    <p:sldId id="269" r:id="rId33"/>
    <p:sldId id="270"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60" autoAdjust="0"/>
    <p:restoredTop sz="90833" autoAdjust="0"/>
  </p:normalViewPr>
  <p:slideViewPr>
    <p:cSldViewPr>
      <p:cViewPr varScale="1">
        <p:scale>
          <a:sx n="66" d="100"/>
          <a:sy n="66" d="100"/>
        </p:scale>
        <p:origin x="-546"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485F1F-13B2-43D0-84CA-1ABC94248CDD}" type="datetimeFigureOut">
              <a:rPr lang="en-US" smtClean="0"/>
              <a:pPr/>
              <a:t>3/27/2012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56DACA-50E3-4775-B2D8-C30E4DCFEF6E}" type="slidenum">
              <a:rPr lang="en-US" smtClean="0"/>
              <a:pPr/>
              <a:t>‹#›</a:t>
            </a:fld>
            <a:endParaRPr lang="en-US"/>
          </a:p>
        </p:txBody>
      </p:sp>
    </p:spTree>
    <p:extLst>
      <p:ext uri="{BB962C8B-B14F-4D97-AF65-F5344CB8AC3E}">
        <p14:creationId xmlns:p14="http://schemas.microsoft.com/office/powerpoint/2010/main" val="2352077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apo@lists.iwu.edu, link for </a:t>
            </a:r>
            <a:r>
              <a:rPr lang="en-US" dirty="0" err="1" smtClean="0"/>
              <a:t>apo</a:t>
            </a:r>
            <a:r>
              <a:rPr lang="en-US" dirty="0" smtClean="0"/>
              <a:t> database</a:t>
            </a:r>
            <a:endParaRPr lang="en-US" dirty="0"/>
          </a:p>
        </p:txBody>
      </p:sp>
      <p:sp>
        <p:nvSpPr>
          <p:cNvPr id="4" name="Slide Number Placeholder 3"/>
          <p:cNvSpPr>
            <a:spLocks noGrp="1"/>
          </p:cNvSpPr>
          <p:nvPr>
            <p:ph type="sldNum" sz="quarter" idx="10"/>
          </p:nvPr>
        </p:nvSpPr>
        <p:spPr/>
        <p:txBody>
          <a:bodyPr/>
          <a:lstStyle/>
          <a:p>
            <a:fld id="{2556DACA-50E3-4775-B2D8-C30E4DCFEF6E}" type="slidenum">
              <a:rPr lang="en-US" smtClean="0"/>
              <a:pPr/>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A02083C5-0045-43ED-87CD-7AA40D064CE5}" type="datetimeFigureOut">
              <a:rPr lang="en-US" smtClean="0"/>
              <a:pPr/>
              <a:t>3/27/2012</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4F5E0077-382C-446A-849C-E0F54786D48D}" type="slidenum">
              <a:rPr lang="en-US" smtClean="0"/>
              <a:pPr/>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02083C5-0045-43ED-87CD-7AA40D064CE5}" type="datetimeFigureOut">
              <a:rPr lang="en-US" smtClean="0"/>
              <a:pPr/>
              <a:t>3/27/2012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E0077-382C-446A-849C-E0F54786D48D}"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4F5E0077-382C-446A-849C-E0F54786D48D}"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02083C5-0045-43ED-87CD-7AA40D064CE5}" type="datetimeFigureOut">
              <a:rPr lang="en-US" smtClean="0"/>
              <a:pPr/>
              <a:t>3/27/2012</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A02083C5-0045-43ED-87CD-7AA40D064CE5}" type="datetimeFigureOut">
              <a:rPr lang="en-US" smtClean="0"/>
              <a:pPr/>
              <a:t>3/27/2012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4F5E0077-382C-446A-849C-E0F54786D48D}" type="slidenum">
              <a:rPr lang="en-US" smtClean="0"/>
              <a:pPr/>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A02083C5-0045-43ED-87CD-7AA40D064CE5}" type="datetimeFigureOut">
              <a:rPr lang="en-US" smtClean="0"/>
              <a:pPr/>
              <a:t>3/27/2012</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4F5E0077-382C-446A-849C-E0F54786D48D}" type="slidenum">
              <a:rPr lang="en-US" smtClean="0"/>
              <a:pPr/>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A02083C5-0045-43ED-87CD-7AA40D064CE5}" type="datetimeFigureOut">
              <a:rPr lang="en-US" smtClean="0"/>
              <a:pPr/>
              <a:t>3/27/2012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5E0077-382C-446A-849C-E0F54786D48D}" type="slidenum">
              <a:rPr lang="en-US" smtClean="0"/>
              <a:pPr/>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A02083C5-0045-43ED-87CD-7AA40D064CE5}" type="datetimeFigureOut">
              <a:rPr lang="en-US" smtClean="0"/>
              <a:pPr/>
              <a:t>3/27/2012</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4F5E0077-382C-446A-849C-E0F54786D48D}"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02083C5-0045-43ED-87CD-7AA40D064CE5}" type="datetimeFigureOut">
              <a:rPr lang="en-US" smtClean="0"/>
              <a:pPr/>
              <a:t>3/27/2012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4F5E0077-382C-446A-849C-E0F54786D48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A02083C5-0045-43ED-87CD-7AA40D064CE5}" type="datetimeFigureOut">
              <a:rPr lang="en-US" smtClean="0"/>
              <a:pPr/>
              <a:t>3/27/2012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4F5E0077-382C-446A-849C-E0F54786D48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4F5E0077-382C-446A-849C-E0F54786D48D}" type="slidenum">
              <a:rPr lang="en-US" smtClean="0"/>
              <a:pPr/>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A02083C5-0045-43ED-87CD-7AA40D064CE5}" type="datetimeFigureOut">
              <a:rPr lang="en-US" smtClean="0"/>
              <a:pPr/>
              <a:t>3/27/2012</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4F5E0077-382C-446A-849C-E0F54786D48D}" type="slidenum">
              <a:rPr lang="en-US" smtClean="0"/>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A02083C5-0045-43ED-87CD-7AA40D064CE5}" type="datetimeFigureOut">
              <a:rPr lang="en-US" smtClean="0"/>
              <a:pPr/>
              <a:t>3/27/2012</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A02083C5-0045-43ED-87CD-7AA40D064CE5}" type="datetimeFigureOut">
              <a:rPr lang="en-US" smtClean="0"/>
              <a:pPr/>
              <a:t>3/27/2012</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4F5E0077-382C-446A-849C-E0F54786D48D}" type="slidenum">
              <a:rPr lang="en-US" smtClean="0"/>
              <a:pPr/>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volunteertoendchildabuse-esearch.eventbrite.com/?srnk=3"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mailto:tborchar@iwu.edu"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3200" dirty="0" err="1" smtClean="0">
                <a:solidFill>
                  <a:schemeClr val="accent1"/>
                </a:solidFill>
              </a:rPr>
              <a:t>SPRIng</a:t>
            </a:r>
            <a:r>
              <a:rPr lang="en-US" sz="3200" dirty="0" smtClean="0">
                <a:solidFill>
                  <a:schemeClr val="accent1"/>
                </a:solidFill>
              </a:rPr>
              <a:t> Semester 2012</a:t>
            </a:r>
            <a:endParaRPr lang="en-US" sz="3200" dirty="0">
              <a:solidFill>
                <a:schemeClr val="accent1"/>
              </a:solidFill>
            </a:endParaRPr>
          </a:p>
        </p:txBody>
      </p:sp>
      <p:sp>
        <p:nvSpPr>
          <p:cNvPr id="2" name="Title 1"/>
          <p:cNvSpPr>
            <a:spLocks noGrp="1"/>
          </p:cNvSpPr>
          <p:nvPr>
            <p:ph type="ctrTitle"/>
          </p:nvPr>
        </p:nvSpPr>
        <p:spPr>
          <a:xfrm>
            <a:off x="457200" y="685800"/>
            <a:ext cx="8229600" cy="1470025"/>
          </a:xfrm>
        </p:spPr>
        <p:txBody>
          <a:bodyPr>
            <a:normAutofit/>
          </a:bodyPr>
          <a:lstStyle/>
          <a:p>
            <a:r>
              <a:rPr lang="en-US" sz="5400" b="1" dirty="0" smtClean="0">
                <a:ln cap="rnd" cmpd="thickThin">
                  <a:solidFill>
                    <a:schemeClr val="bg2">
                      <a:alpha val="57000"/>
                    </a:schemeClr>
                  </a:solidFill>
                </a:ln>
                <a:solidFill>
                  <a:schemeClr val="tx1"/>
                </a:solidFill>
                <a:latin typeface="Futura"/>
              </a:rPr>
              <a:t>ALPHA PHI OMEGA</a:t>
            </a:r>
            <a:endParaRPr lang="en-US" sz="5400" b="1" dirty="0">
              <a:ln cap="rnd" cmpd="thickThin">
                <a:solidFill>
                  <a:schemeClr val="bg2">
                    <a:alpha val="57000"/>
                  </a:schemeClr>
                </a:solidFill>
              </a:ln>
              <a:solidFill>
                <a:schemeClr val="tx1"/>
              </a:solidFill>
              <a:latin typeface="Futura"/>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2"/>
                </a:solidFill>
              </a:rPr>
              <a:t>Meet The Pledges</a:t>
            </a:r>
            <a:endParaRPr lang="en-US" b="1" dirty="0">
              <a:solidFill>
                <a:schemeClr val="bg2"/>
              </a:solidFill>
            </a:endParaRPr>
          </a:p>
        </p:txBody>
      </p:sp>
      <p:sp>
        <p:nvSpPr>
          <p:cNvPr id="5" name="Content Placeholder 4"/>
          <p:cNvSpPr>
            <a:spLocks noGrp="1"/>
          </p:cNvSpPr>
          <p:nvPr>
            <p:ph sz="half" idx="1"/>
          </p:nvPr>
        </p:nvSpPr>
        <p:spPr>
          <a:xfrm>
            <a:off x="301752" y="1371600"/>
            <a:ext cx="4194048" cy="4681728"/>
          </a:xfrm>
        </p:spPr>
        <p:txBody>
          <a:bodyPr>
            <a:normAutofit lnSpcReduction="10000"/>
          </a:bodyPr>
          <a:lstStyle/>
          <a:p>
            <a:pPr algn="ctr">
              <a:buNone/>
            </a:pPr>
            <a:r>
              <a:rPr lang="en-US" b="1" u="sng" dirty="0" smtClean="0"/>
              <a:t>Hilary </a:t>
            </a:r>
            <a:r>
              <a:rPr lang="en-US" b="1" u="sng" dirty="0" err="1" smtClean="0"/>
              <a:t>Charlet</a:t>
            </a:r>
            <a:endParaRPr lang="en-US" dirty="0" smtClean="0"/>
          </a:p>
          <a:p>
            <a:endParaRPr lang="en-US" dirty="0" smtClean="0"/>
          </a:p>
          <a:p>
            <a:r>
              <a:rPr lang="en-US" dirty="0" smtClean="0"/>
              <a:t>She lives on a dairy farm and her dad milks cows</a:t>
            </a:r>
          </a:p>
          <a:p>
            <a:endParaRPr lang="en-US" dirty="0" smtClean="0"/>
          </a:p>
          <a:p>
            <a:r>
              <a:rPr lang="en-US" dirty="0" smtClean="0"/>
              <a:t>Favorite colors: Lime green and purple</a:t>
            </a:r>
          </a:p>
          <a:p>
            <a:endParaRPr lang="en-US" dirty="0" smtClean="0"/>
          </a:p>
          <a:p>
            <a:r>
              <a:rPr lang="en-US" dirty="0" smtClean="0"/>
              <a:t>She also like Pilates, running, and being with friends</a:t>
            </a:r>
          </a:p>
          <a:p>
            <a:pPr>
              <a:buNone/>
            </a:pPr>
            <a:endParaRPr lang="en-US" b="1" u="sng" dirty="0"/>
          </a:p>
        </p:txBody>
      </p:sp>
      <p:pic>
        <p:nvPicPr>
          <p:cNvPr id="3" name="Picture 2"/>
          <p:cNvPicPr>
            <a:picLocks noChangeAspect="1"/>
          </p:cNvPicPr>
          <p:nvPr/>
        </p:nvPicPr>
        <p:blipFill>
          <a:blip r:embed="rId2">
            <a:clrChange>
              <a:clrFrom>
                <a:srgbClr val="F1DBBE"/>
              </a:clrFrom>
              <a:clrTo>
                <a:srgbClr val="F1DBBE">
                  <a:alpha val="0"/>
                </a:srgbClr>
              </a:clrTo>
            </a:clrChange>
            <a:extLst>
              <a:ext uri="{BEBA8EAE-BF5A-486C-A8C5-ECC9F3942E4B}">
                <a14:imgProps xmlns:a14="http://schemas.microsoft.com/office/drawing/2010/main">
                  <a14:imgLayer r:embed="rId3">
                    <a14:imgEffect>
                      <a14:backgroundRemoval t="0" b="100000" l="0" r="100000"/>
                    </a14:imgEffect>
                    <a14:imgEffect>
                      <a14:saturation sat="300000"/>
                    </a14:imgEffect>
                  </a14:imgLayer>
                </a14:imgProps>
              </a:ext>
            </a:extLst>
          </a:blip>
          <a:stretch>
            <a:fillRect/>
          </a:stretch>
        </p:blipFill>
        <p:spPr>
          <a:xfrm>
            <a:off x="5486400" y="2057400"/>
            <a:ext cx="2540000" cy="33274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bg2"/>
                </a:solidFill>
              </a:rPr>
              <a:t>VP Membership: Katherine Henning</a:t>
            </a:r>
            <a:br>
              <a:rPr lang="en-US" b="1" dirty="0" smtClean="0">
                <a:solidFill>
                  <a:schemeClr val="bg2"/>
                </a:solidFill>
              </a:rPr>
            </a:br>
            <a:r>
              <a:rPr lang="en-US" sz="2200" b="1" dirty="0" smtClean="0">
                <a:solidFill>
                  <a:schemeClr val="bg2"/>
                </a:solidFill>
              </a:rPr>
              <a:t>email: apo.oe.membership@gmail.com</a:t>
            </a:r>
            <a:endParaRPr lang="en-US" b="1" dirty="0">
              <a:solidFill>
                <a:schemeClr val="bg2"/>
              </a:solidFill>
            </a:endParaRPr>
          </a:p>
        </p:txBody>
      </p:sp>
      <p:sp>
        <p:nvSpPr>
          <p:cNvPr id="3" name="Content Placeholder 2"/>
          <p:cNvSpPr>
            <a:spLocks noGrp="1"/>
          </p:cNvSpPr>
          <p:nvPr>
            <p:ph sz="quarter" idx="1"/>
          </p:nvPr>
        </p:nvSpPr>
        <p:spPr/>
        <p:txBody>
          <a:bodyPr>
            <a:normAutofit fontScale="92500"/>
          </a:bodyPr>
          <a:lstStyle/>
          <a:p>
            <a:pPr marL="0" indent="0">
              <a:buNone/>
            </a:pPr>
            <a:r>
              <a:rPr lang="en-US" dirty="0" smtClean="0"/>
              <a:t>-Seniors, you need to be on good standing to get your cords</a:t>
            </a:r>
            <a:br>
              <a:rPr lang="en-US" dirty="0" smtClean="0"/>
            </a:br>
            <a:r>
              <a:rPr lang="en-US" dirty="0" smtClean="0"/>
              <a:t>-Send me hours</a:t>
            </a:r>
            <a:br>
              <a:rPr lang="en-US" dirty="0" smtClean="0"/>
            </a:br>
            <a:r>
              <a:rPr lang="en-US" dirty="0" smtClean="0"/>
              <a:t>-Come to the Fellowship Thursday night to help put together </a:t>
            </a:r>
            <a:r>
              <a:rPr lang="en-US" dirty="0"/>
              <a:t>s</a:t>
            </a:r>
            <a:r>
              <a:rPr lang="en-US" dirty="0" smtClean="0"/>
              <a:t>tudy abroad care packages.</a:t>
            </a:r>
          </a:p>
          <a:p>
            <a:endParaRPr lang="en-US" dirty="0" smtClean="0"/>
          </a:p>
          <a:p>
            <a:r>
              <a:rPr lang="en-US" b="1" dirty="0" smtClean="0"/>
              <a:t>Birthdays:</a:t>
            </a:r>
            <a:br>
              <a:rPr lang="en-US" b="1" dirty="0" smtClean="0"/>
            </a:br>
            <a:r>
              <a:rPr lang="en-US" dirty="0" smtClean="0"/>
              <a:t>	Emily </a:t>
            </a:r>
            <a:r>
              <a:rPr lang="en-US" dirty="0" err="1" smtClean="0"/>
              <a:t>Oprins</a:t>
            </a:r>
            <a:r>
              <a:rPr lang="en-US" dirty="0" smtClean="0"/>
              <a:t> – March 21st</a:t>
            </a:r>
            <a:br>
              <a:rPr lang="en-US" dirty="0" smtClean="0"/>
            </a:br>
            <a:r>
              <a:rPr lang="en-US" dirty="0" smtClean="0"/>
              <a:t>	Emily Schmidt – March 25th</a:t>
            </a:r>
            <a:br>
              <a:rPr lang="en-US" dirty="0" smtClean="0"/>
            </a:br>
            <a:r>
              <a:rPr lang="en-US" dirty="0" smtClean="0"/>
              <a:t/>
            </a:r>
            <a:br>
              <a:rPr lang="en-US" dirty="0" smtClean="0"/>
            </a:br>
            <a:r>
              <a:rPr lang="en-US" dirty="0" smtClean="0"/>
              <a:t/>
            </a:r>
            <a:br>
              <a:rPr lang="en-US" dirty="0" smtClean="0"/>
            </a:br>
            <a:endParaRPr lang="en-US" dirty="0"/>
          </a:p>
        </p:txBody>
      </p:sp>
      <p:pic>
        <p:nvPicPr>
          <p:cNvPr id="6146" name="Picture 2" descr="http://upload.wikimedia.org/wikipedia/commons/7/7a/Happy_Birthday!.png"/>
          <p:cNvPicPr>
            <a:picLocks noChangeAspect="1" noChangeArrowheads="1"/>
          </p:cNvPicPr>
          <p:nvPr/>
        </p:nvPicPr>
        <p:blipFill>
          <a:blip r:embed="rId2" cstate="print"/>
          <a:srcRect/>
          <a:stretch>
            <a:fillRect/>
          </a:stretch>
        </p:blipFill>
        <p:spPr bwMode="auto">
          <a:xfrm>
            <a:off x="152400" y="5181600"/>
            <a:ext cx="8991600" cy="16764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2"/>
                </a:solidFill>
              </a:rPr>
              <a:t>Meet Your Brothers</a:t>
            </a:r>
            <a:endParaRPr lang="en-US" b="1" dirty="0">
              <a:solidFill>
                <a:schemeClr val="bg2"/>
              </a:solidFill>
            </a:endParaRPr>
          </a:p>
        </p:txBody>
      </p:sp>
      <p:sp>
        <p:nvSpPr>
          <p:cNvPr id="4" name="Content Placeholder 3"/>
          <p:cNvSpPr>
            <a:spLocks noGrp="1"/>
          </p:cNvSpPr>
          <p:nvPr>
            <p:ph sz="half" idx="2"/>
          </p:nvPr>
        </p:nvSpPr>
        <p:spPr>
          <a:xfrm>
            <a:off x="4648200" y="1371600"/>
            <a:ext cx="4267200" cy="4681728"/>
          </a:xfrm>
        </p:spPr>
        <p:txBody>
          <a:bodyPr>
            <a:normAutofit/>
          </a:bodyPr>
          <a:lstStyle/>
          <a:p>
            <a:pPr algn="ctr">
              <a:buNone/>
            </a:pPr>
            <a:r>
              <a:rPr lang="en-US" b="1" u="sng" dirty="0" smtClean="0"/>
              <a:t>Brianna </a:t>
            </a:r>
            <a:r>
              <a:rPr lang="en-US" b="1" u="sng" dirty="0" err="1" smtClean="0"/>
              <a:t>Yarwood</a:t>
            </a:r>
            <a:endParaRPr lang="en-US" dirty="0" smtClean="0"/>
          </a:p>
          <a:p>
            <a:pPr algn="ctr">
              <a:buNone/>
            </a:pPr>
            <a:endParaRPr lang="en-US" b="1" u="sng" dirty="0" smtClean="0"/>
          </a:p>
          <a:p>
            <a:r>
              <a:rPr lang="en-US" dirty="0" smtClean="0"/>
              <a:t>Has been in 4 states at once</a:t>
            </a:r>
          </a:p>
          <a:p>
            <a:endParaRPr lang="en-US" dirty="0" smtClean="0"/>
          </a:p>
          <a:p>
            <a:r>
              <a:rPr lang="en-US" dirty="0" smtClean="0"/>
              <a:t>Likes the show Gilmore Girls</a:t>
            </a:r>
          </a:p>
          <a:p>
            <a:endParaRPr lang="en-US" dirty="0" smtClean="0"/>
          </a:p>
          <a:p>
            <a:r>
              <a:rPr lang="en-US" dirty="0" smtClean="0"/>
              <a:t>Likes the movie Grease</a:t>
            </a:r>
          </a:p>
        </p:txBody>
      </p:sp>
      <p:sp>
        <p:nvSpPr>
          <p:cNvPr id="5" name="Content Placeholder 4"/>
          <p:cNvSpPr>
            <a:spLocks noGrp="1"/>
          </p:cNvSpPr>
          <p:nvPr>
            <p:ph sz="half" idx="1"/>
          </p:nvPr>
        </p:nvSpPr>
        <p:spPr>
          <a:xfrm>
            <a:off x="301752" y="1371600"/>
            <a:ext cx="4194048" cy="4681728"/>
          </a:xfrm>
        </p:spPr>
        <p:txBody>
          <a:bodyPr>
            <a:normAutofit/>
          </a:bodyPr>
          <a:lstStyle/>
          <a:p>
            <a:pPr algn="ctr">
              <a:buNone/>
            </a:pPr>
            <a:r>
              <a:rPr lang="en-US" b="1" u="sng" dirty="0" smtClean="0"/>
              <a:t>Tim </a:t>
            </a:r>
            <a:r>
              <a:rPr lang="en-US" b="1" u="sng" dirty="0" err="1" smtClean="0"/>
              <a:t>Borchardt</a:t>
            </a:r>
            <a:endParaRPr lang="en-US" dirty="0" smtClean="0"/>
          </a:p>
          <a:p>
            <a:endParaRPr lang="en-US" b="1" u="sng" dirty="0" smtClean="0"/>
          </a:p>
          <a:p>
            <a:r>
              <a:rPr lang="en-US" dirty="0" smtClean="0"/>
              <a:t>Is a huge New England Patriots fan</a:t>
            </a:r>
          </a:p>
          <a:p>
            <a:endParaRPr lang="en-US" dirty="0" smtClean="0"/>
          </a:p>
          <a:p>
            <a:r>
              <a:rPr lang="en-US" dirty="0" smtClean="0"/>
              <a:t>Enjoys creative writing</a:t>
            </a:r>
          </a:p>
          <a:p>
            <a:endParaRPr lang="en-US" dirty="0" smtClean="0"/>
          </a:p>
          <a:p>
            <a:r>
              <a:rPr lang="en-US" dirty="0" smtClean="0"/>
              <a:t>Merlin is his favorite show ever</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2"/>
                </a:solidFill>
              </a:rPr>
              <a:t>Meet Your Brothers</a:t>
            </a:r>
            <a:endParaRPr lang="en-US" b="1" dirty="0">
              <a:solidFill>
                <a:schemeClr val="bg2"/>
              </a:solidFill>
            </a:endParaRPr>
          </a:p>
        </p:txBody>
      </p:sp>
      <p:sp>
        <p:nvSpPr>
          <p:cNvPr id="4" name="Content Placeholder 3"/>
          <p:cNvSpPr>
            <a:spLocks noGrp="1"/>
          </p:cNvSpPr>
          <p:nvPr>
            <p:ph sz="half" idx="2"/>
          </p:nvPr>
        </p:nvSpPr>
        <p:spPr>
          <a:xfrm>
            <a:off x="4648200" y="1371600"/>
            <a:ext cx="4267200" cy="4681728"/>
          </a:xfrm>
        </p:spPr>
        <p:txBody>
          <a:bodyPr>
            <a:normAutofit/>
          </a:bodyPr>
          <a:lstStyle/>
          <a:p>
            <a:pPr algn="ctr">
              <a:buNone/>
            </a:pPr>
            <a:r>
              <a:rPr lang="en-US" b="1" u="sng" dirty="0" smtClean="0"/>
              <a:t>Lindsay Bow</a:t>
            </a:r>
          </a:p>
          <a:p>
            <a:endParaRPr lang="en-US" dirty="0" smtClean="0"/>
          </a:p>
          <a:p>
            <a:r>
              <a:rPr lang="en-US" dirty="0" smtClean="0"/>
              <a:t>Cannot burp</a:t>
            </a:r>
          </a:p>
          <a:p>
            <a:endParaRPr lang="en-US" dirty="0" smtClean="0"/>
          </a:p>
          <a:p>
            <a:r>
              <a:rPr lang="en-US" dirty="0" smtClean="0"/>
              <a:t>Enjoys rock climbing and sailing</a:t>
            </a:r>
          </a:p>
        </p:txBody>
      </p:sp>
      <p:sp>
        <p:nvSpPr>
          <p:cNvPr id="5" name="Content Placeholder 4"/>
          <p:cNvSpPr>
            <a:spLocks noGrp="1"/>
          </p:cNvSpPr>
          <p:nvPr>
            <p:ph sz="half" idx="1"/>
          </p:nvPr>
        </p:nvSpPr>
        <p:spPr>
          <a:xfrm>
            <a:off x="301752" y="1371600"/>
            <a:ext cx="4194048" cy="4681728"/>
          </a:xfrm>
        </p:spPr>
        <p:txBody>
          <a:bodyPr>
            <a:normAutofit/>
          </a:bodyPr>
          <a:lstStyle/>
          <a:p>
            <a:pPr algn="ctr">
              <a:buNone/>
            </a:pPr>
            <a:r>
              <a:rPr lang="en-US" b="1" u="sng" dirty="0" smtClean="0"/>
              <a:t>Katelyn Fink</a:t>
            </a:r>
          </a:p>
          <a:p>
            <a:endParaRPr lang="en-US" dirty="0" smtClean="0"/>
          </a:p>
          <a:p>
            <a:r>
              <a:rPr lang="en-US" dirty="0" smtClean="0"/>
              <a:t>Has never been in a hospital</a:t>
            </a:r>
          </a:p>
          <a:p>
            <a:endParaRPr lang="en-US" dirty="0" smtClean="0"/>
          </a:p>
          <a:p>
            <a:r>
              <a:rPr lang="en-US" dirty="0" smtClean="0"/>
              <a:t>Enjoys singing</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2"/>
                </a:solidFill>
              </a:rPr>
              <a:t>Meet Your Brothers</a:t>
            </a:r>
            <a:endParaRPr lang="en-US" b="1" dirty="0">
              <a:solidFill>
                <a:schemeClr val="bg2"/>
              </a:solidFill>
            </a:endParaRPr>
          </a:p>
        </p:txBody>
      </p:sp>
      <p:sp>
        <p:nvSpPr>
          <p:cNvPr id="5" name="Content Placeholder 4"/>
          <p:cNvSpPr>
            <a:spLocks noGrp="1"/>
          </p:cNvSpPr>
          <p:nvPr>
            <p:ph sz="half" idx="1"/>
          </p:nvPr>
        </p:nvSpPr>
        <p:spPr/>
        <p:txBody>
          <a:bodyPr>
            <a:normAutofit/>
          </a:bodyPr>
          <a:lstStyle/>
          <a:p>
            <a:pPr algn="ctr">
              <a:buNone/>
            </a:pPr>
            <a:r>
              <a:rPr lang="en-US" dirty="0" smtClean="0"/>
              <a:t/>
            </a:r>
            <a:br>
              <a:rPr lang="en-US" dirty="0" smtClean="0"/>
            </a:br>
            <a:endParaRPr lang="en-US" u="sng" dirty="0"/>
          </a:p>
        </p:txBody>
      </p:sp>
      <p:sp>
        <p:nvSpPr>
          <p:cNvPr id="10" name="Content Placeholder 9"/>
          <p:cNvSpPr>
            <a:spLocks noGrp="1"/>
          </p:cNvSpPr>
          <p:nvPr>
            <p:ph sz="half" idx="2"/>
          </p:nvPr>
        </p:nvSpPr>
        <p:spPr/>
        <p:txBody>
          <a:bodyPr/>
          <a:lstStyle/>
          <a:p>
            <a:pPr algn="ctr">
              <a:buNone/>
            </a:pPr>
            <a:r>
              <a:rPr lang="en-US" b="1" u="sng" dirty="0" err="1" smtClean="0"/>
              <a:t>Onyinye</a:t>
            </a:r>
            <a:r>
              <a:rPr lang="en-US" b="1" u="sng" dirty="0" smtClean="0"/>
              <a:t> </a:t>
            </a:r>
            <a:r>
              <a:rPr lang="en-US" b="1" u="sng" dirty="0" err="1" smtClean="0"/>
              <a:t>Udenze</a:t>
            </a:r>
            <a:endParaRPr lang="en-US" dirty="0" smtClean="0"/>
          </a:p>
          <a:p>
            <a:pPr algn="ctr">
              <a:buNone/>
            </a:pPr>
            <a:endParaRPr lang="en-US" b="1" u="sng" dirty="0" smtClean="0"/>
          </a:p>
          <a:p>
            <a:r>
              <a:rPr lang="en-US" dirty="0" smtClean="0"/>
              <a:t>Has a 2 year old brother</a:t>
            </a:r>
          </a:p>
          <a:p>
            <a:endParaRPr lang="en-US" dirty="0" smtClean="0"/>
          </a:p>
          <a:p>
            <a:r>
              <a:rPr lang="en-US" dirty="0" smtClean="0"/>
              <a:t>Enjoys cooking</a:t>
            </a:r>
            <a:endParaRPr lang="en-US" dirty="0"/>
          </a:p>
        </p:txBody>
      </p:sp>
      <p:sp>
        <p:nvSpPr>
          <p:cNvPr id="11" name="Content Placeholder 9"/>
          <p:cNvSpPr txBox="1">
            <a:spLocks/>
          </p:cNvSpPr>
          <p:nvPr/>
        </p:nvSpPr>
        <p:spPr>
          <a:xfrm>
            <a:off x="381000" y="1371600"/>
            <a:ext cx="4038600" cy="4681728"/>
          </a:xfrm>
          <a:prstGeom prst="rect">
            <a:avLst/>
          </a:prstGeom>
        </p:spPr>
        <p:txBody>
          <a:bodyPr vert="horz">
            <a:normAutofit/>
          </a:bodyPr>
          <a:lstStyle/>
          <a:p>
            <a:pPr marL="274320" marR="0" lvl="0" indent="-274320" algn="ctr"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500" b="1" i="0" u="sng" strike="noStrike" kern="1200" cap="none" spc="0" normalizeH="0" baseline="0" noProof="0" dirty="0" smtClean="0">
                <a:ln>
                  <a:noFill/>
                </a:ln>
                <a:solidFill>
                  <a:schemeClr val="tx1"/>
                </a:solidFill>
                <a:effectLst/>
                <a:uLnTx/>
                <a:uFillTx/>
                <a:latin typeface="+mn-lt"/>
                <a:ea typeface="+mn-ea"/>
                <a:cs typeface="+mn-cs"/>
              </a:rPr>
              <a:t>Alyssa</a:t>
            </a:r>
            <a:r>
              <a:rPr kumimoji="0" lang="en-US" sz="2500" b="1" i="0" u="sng" strike="noStrike" kern="1200" cap="none" spc="0" normalizeH="0" noProof="0" dirty="0" smtClean="0">
                <a:ln>
                  <a:noFill/>
                </a:ln>
                <a:solidFill>
                  <a:schemeClr val="tx1"/>
                </a:solidFill>
                <a:effectLst/>
                <a:uLnTx/>
                <a:uFillTx/>
                <a:latin typeface="+mn-lt"/>
                <a:ea typeface="+mn-ea"/>
                <a:cs typeface="+mn-cs"/>
              </a:rPr>
              <a:t> </a:t>
            </a:r>
            <a:r>
              <a:rPr kumimoji="0" lang="en-US" sz="2500" b="1" i="0" u="sng" strike="noStrike" kern="1200" cap="none" spc="0" normalizeH="0" noProof="0" dirty="0" err="1" smtClean="0">
                <a:ln>
                  <a:noFill/>
                </a:ln>
                <a:solidFill>
                  <a:schemeClr val="tx1"/>
                </a:solidFill>
                <a:effectLst/>
                <a:uLnTx/>
                <a:uFillTx/>
                <a:latin typeface="+mn-lt"/>
                <a:ea typeface="+mn-ea"/>
                <a:cs typeface="+mn-cs"/>
              </a:rPr>
              <a:t>Payleitner</a:t>
            </a:r>
            <a:endParaRPr kumimoji="0" lang="en-US" sz="2500" b="1" i="0" u="sng"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endParaRPr kumimoji="0" lang="en-US" sz="25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lang="en-US" sz="2500" dirty="0" smtClean="0"/>
              <a:t>Has had the chicken pox 5 times</a:t>
            </a:r>
          </a:p>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endParaRPr kumimoji="0" lang="en-US" sz="25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lang="en-US" sz="2500" dirty="0" smtClean="0"/>
              <a:t>Favorite animal: Sea turtle</a:t>
            </a:r>
            <a:endParaRPr kumimoji="0" lang="en-US" sz="25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2"/>
                </a:solidFill>
              </a:rPr>
              <a:t>Meet Your Brothers</a:t>
            </a:r>
            <a:endParaRPr lang="en-US" b="1" dirty="0">
              <a:solidFill>
                <a:schemeClr val="bg2"/>
              </a:solidFill>
            </a:endParaRPr>
          </a:p>
        </p:txBody>
      </p:sp>
      <p:sp>
        <p:nvSpPr>
          <p:cNvPr id="4" name="Content Placeholder 3"/>
          <p:cNvSpPr>
            <a:spLocks noGrp="1"/>
          </p:cNvSpPr>
          <p:nvPr>
            <p:ph sz="half" idx="2"/>
          </p:nvPr>
        </p:nvSpPr>
        <p:spPr>
          <a:xfrm>
            <a:off x="4648200" y="1371600"/>
            <a:ext cx="4267200" cy="4681728"/>
          </a:xfrm>
        </p:spPr>
        <p:txBody>
          <a:bodyPr>
            <a:normAutofit/>
          </a:bodyPr>
          <a:lstStyle/>
          <a:p>
            <a:pPr algn="ctr">
              <a:buNone/>
            </a:pPr>
            <a:r>
              <a:rPr lang="en-US" b="1" u="sng" dirty="0" smtClean="0"/>
              <a:t>Michelle Moon</a:t>
            </a:r>
            <a:endParaRPr lang="en-US" dirty="0" smtClean="0"/>
          </a:p>
          <a:p>
            <a:endParaRPr lang="en-US" dirty="0" smtClean="0"/>
          </a:p>
          <a:p>
            <a:r>
              <a:rPr lang="en-US" dirty="0" smtClean="0"/>
              <a:t>Got thrown down a hill by a bull in Korea</a:t>
            </a:r>
          </a:p>
          <a:p>
            <a:endParaRPr lang="en-US" dirty="0" smtClean="0"/>
          </a:p>
          <a:p>
            <a:r>
              <a:rPr lang="en-US" dirty="0" smtClean="0"/>
              <a:t>Enjoys playing guitar and, ironically, watching the Bulls</a:t>
            </a:r>
            <a:endParaRPr lang="en-US" dirty="0"/>
          </a:p>
        </p:txBody>
      </p:sp>
      <p:sp>
        <p:nvSpPr>
          <p:cNvPr id="5" name="Content Placeholder 4"/>
          <p:cNvSpPr>
            <a:spLocks noGrp="1"/>
          </p:cNvSpPr>
          <p:nvPr>
            <p:ph sz="half" idx="1"/>
          </p:nvPr>
        </p:nvSpPr>
        <p:spPr>
          <a:xfrm>
            <a:off x="301752" y="1371600"/>
            <a:ext cx="4194048" cy="4681728"/>
          </a:xfrm>
        </p:spPr>
        <p:txBody>
          <a:bodyPr>
            <a:normAutofit/>
          </a:bodyPr>
          <a:lstStyle/>
          <a:p>
            <a:pPr algn="ctr">
              <a:buNone/>
            </a:pPr>
            <a:r>
              <a:rPr lang="en-US" b="1" u="sng" dirty="0" smtClean="0"/>
              <a:t>Katie Cannon</a:t>
            </a:r>
            <a:endParaRPr lang="en-US" dirty="0" smtClean="0"/>
          </a:p>
          <a:p>
            <a:endParaRPr lang="en-US" dirty="0" smtClean="0"/>
          </a:p>
          <a:p>
            <a:r>
              <a:rPr lang="en-US" dirty="0" smtClean="0"/>
              <a:t>Studied abroad in the UK</a:t>
            </a:r>
          </a:p>
          <a:p>
            <a:endParaRPr lang="en-US" dirty="0" smtClean="0"/>
          </a:p>
          <a:p>
            <a:r>
              <a:rPr lang="en-US" dirty="0" smtClean="0"/>
              <a:t>Enjoys cooking and baking</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758952"/>
          </a:xfrm>
        </p:spPr>
        <p:txBody>
          <a:bodyPr>
            <a:normAutofit fontScale="90000"/>
          </a:bodyPr>
          <a:lstStyle/>
          <a:p>
            <a:r>
              <a:rPr lang="en-US" sz="3000" b="1" dirty="0" smtClean="0">
                <a:solidFill>
                  <a:schemeClr val="bg2"/>
                </a:solidFill>
              </a:rPr>
              <a:t>VP Communications: Lindsay Bow</a:t>
            </a:r>
            <a:br>
              <a:rPr lang="en-US" sz="3000" b="1" dirty="0" smtClean="0">
                <a:solidFill>
                  <a:schemeClr val="bg2"/>
                </a:solidFill>
              </a:rPr>
            </a:br>
            <a:r>
              <a:rPr lang="en-US" sz="2200" b="1" dirty="0" smtClean="0">
                <a:solidFill>
                  <a:schemeClr val="bg2"/>
                </a:solidFill>
              </a:rPr>
              <a:t>email: apo.oe.communications@gmail.com</a:t>
            </a:r>
            <a:endParaRPr lang="en-US" sz="3000" b="1" dirty="0">
              <a:solidFill>
                <a:schemeClr val="bg2"/>
              </a:solidFill>
            </a:endParaRPr>
          </a:p>
        </p:txBody>
      </p:sp>
      <p:sp>
        <p:nvSpPr>
          <p:cNvPr id="3" name="Content Placeholder 2"/>
          <p:cNvSpPr>
            <a:spLocks noGrp="1"/>
          </p:cNvSpPr>
          <p:nvPr>
            <p:ph sz="quarter" idx="1"/>
          </p:nvPr>
        </p:nvSpPr>
        <p:spPr/>
        <p:txBody>
          <a:bodyPr/>
          <a:lstStyle/>
          <a:p>
            <a:r>
              <a:rPr lang="en-US" dirty="0" smtClean="0"/>
              <a:t>T-shirts are $17.66 each</a:t>
            </a:r>
          </a:p>
          <a:p>
            <a:endParaRPr lang="en-US" dirty="0"/>
          </a:p>
        </p:txBody>
      </p:sp>
      <p:pic>
        <p:nvPicPr>
          <p:cNvPr id="4" name="Picture 8" descr="your front design"/>
          <p:cNvPicPr>
            <a:picLocks noChangeAspect="1" noChangeArrowheads="1"/>
          </p:cNvPicPr>
          <p:nvPr/>
        </p:nvPicPr>
        <p:blipFill>
          <a:blip r:embed="rId2" cstate="print"/>
          <a:srcRect/>
          <a:stretch>
            <a:fillRect/>
          </a:stretch>
        </p:blipFill>
        <p:spPr bwMode="auto">
          <a:xfrm>
            <a:off x="457200" y="2057400"/>
            <a:ext cx="3902925" cy="3733800"/>
          </a:xfrm>
          <a:prstGeom prst="rect">
            <a:avLst/>
          </a:prstGeom>
          <a:noFill/>
        </p:spPr>
      </p:pic>
      <p:pic>
        <p:nvPicPr>
          <p:cNvPr id="5" name="Picture 4" descr="Back"/>
          <p:cNvPicPr>
            <a:picLocks noChangeAspect="1" noChangeArrowheads="1"/>
          </p:cNvPicPr>
          <p:nvPr/>
        </p:nvPicPr>
        <p:blipFill>
          <a:blip r:embed="rId3" cstate="print"/>
          <a:srcRect/>
          <a:stretch>
            <a:fillRect/>
          </a:stretch>
        </p:blipFill>
        <p:spPr bwMode="auto">
          <a:xfrm>
            <a:off x="4571999" y="1981200"/>
            <a:ext cx="3893103" cy="3724403"/>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758952"/>
          </a:xfrm>
        </p:spPr>
        <p:txBody>
          <a:bodyPr>
            <a:normAutofit fontScale="90000"/>
          </a:bodyPr>
          <a:lstStyle/>
          <a:p>
            <a:r>
              <a:rPr lang="en-US" sz="3000" b="1" dirty="0" smtClean="0">
                <a:solidFill>
                  <a:schemeClr val="bg2"/>
                </a:solidFill>
              </a:rPr>
              <a:t>Sergeant-at-Arms: Jason Murphy</a:t>
            </a:r>
            <a:br>
              <a:rPr lang="en-US" sz="3000" b="1" dirty="0" smtClean="0">
                <a:solidFill>
                  <a:schemeClr val="bg2"/>
                </a:solidFill>
              </a:rPr>
            </a:br>
            <a:r>
              <a:rPr lang="en-US" sz="2200" b="1" dirty="0" smtClean="0">
                <a:solidFill>
                  <a:schemeClr val="bg2"/>
                </a:solidFill>
              </a:rPr>
              <a:t>email: apo.oe.sergeant@gmail.com</a:t>
            </a:r>
            <a:endParaRPr lang="en-US" sz="3000" b="1" dirty="0">
              <a:solidFill>
                <a:schemeClr val="bg2"/>
              </a:solidFill>
            </a:endParaRPr>
          </a:p>
        </p:txBody>
      </p:sp>
      <p:sp>
        <p:nvSpPr>
          <p:cNvPr id="3" name="Content Placeholder 2"/>
          <p:cNvSpPr>
            <a:spLocks noGrp="1"/>
          </p:cNvSpPr>
          <p:nvPr>
            <p:ph sz="quarter" idx="1"/>
          </p:nvPr>
        </p:nvSpPr>
        <p:spPr/>
        <p:txBody>
          <a:bodyPr>
            <a:normAutofit fontScale="77500" lnSpcReduction="20000"/>
          </a:bodyPr>
          <a:lstStyle/>
          <a:p>
            <a:r>
              <a:rPr lang="en-US" dirty="0" smtClean="0">
                <a:latin typeface="arial"/>
              </a:rPr>
              <a:t>Section 3.5:  Active Membership.</a:t>
            </a:r>
          </a:p>
          <a:p>
            <a:r>
              <a:rPr lang="en-US" dirty="0" smtClean="0">
                <a:latin typeface="arial"/>
              </a:rPr>
              <a:t>An Active Member shall:</a:t>
            </a:r>
          </a:p>
          <a:p>
            <a:pPr>
              <a:buFont typeface="+mj-lt"/>
              <a:buAutoNum type="arabicPeriod"/>
            </a:pPr>
            <a:r>
              <a:rPr lang="en-US" dirty="0" smtClean="0">
                <a:latin typeface="arial"/>
              </a:rPr>
              <a:t>be a student of Illinois Wesleyan University;</a:t>
            </a:r>
          </a:p>
          <a:p>
            <a:pPr>
              <a:buFont typeface="+mj-lt"/>
              <a:buAutoNum type="arabicPeriod"/>
            </a:pPr>
            <a:r>
              <a:rPr lang="en-US" dirty="0" smtClean="0">
                <a:latin typeface="arial"/>
              </a:rPr>
              <a:t>have completed a period of pledge-ship including participation in the Initiation Ceremony;</a:t>
            </a:r>
          </a:p>
          <a:p>
            <a:pPr>
              <a:buFont typeface="+mj-lt"/>
              <a:buAutoNum type="arabicPeriod"/>
            </a:pPr>
            <a:r>
              <a:rPr lang="en-US" dirty="0" smtClean="0">
                <a:latin typeface="arial"/>
              </a:rPr>
              <a:t>have paid all dues and fees specified by a two-thirds (2/3) vote of the members whom otherwise fill these requirements;</a:t>
            </a:r>
          </a:p>
          <a:p>
            <a:pPr>
              <a:buFont typeface="+mj-lt"/>
              <a:buAutoNum type="arabicPeriod"/>
            </a:pPr>
            <a:r>
              <a:rPr lang="en-US" dirty="0" smtClean="0">
                <a:latin typeface="arial"/>
              </a:rPr>
              <a:t>have fulfilled a service requirement--this shall be twenty (20) hours </a:t>
            </a:r>
            <a:r>
              <a:rPr lang="en-US" dirty="0" smtClean="0">
                <a:solidFill>
                  <a:schemeClr val="tx2"/>
                </a:solidFill>
                <a:latin typeface="arial"/>
              </a:rPr>
              <a:t>in all four fields of service</a:t>
            </a:r>
            <a:r>
              <a:rPr lang="en-US" dirty="0" smtClean="0">
                <a:latin typeface="arial"/>
              </a:rPr>
              <a:t>, with three of the hours being fundraising hours completed with the purpose of raising funds specifically for the Omega Epsilon chapter of Alpha Phi Omega. </a:t>
            </a:r>
            <a:r>
              <a:rPr lang="en-US" dirty="0" smtClean="0">
                <a:solidFill>
                  <a:schemeClr val="tx2"/>
                </a:solidFill>
                <a:latin typeface="arial"/>
              </a:rPr>
              <a:t>No less than one hour will be accepted to fill each field.</a:t>
            </a:r>
            <a:r>
              <a:rPr lang="en-US" dirty="0" smtClean="0">
                <a:latin typeface="arial"/>
              </a:rPr>
              <a:t>  In the event that an adequate amount of service hours are not offered, then the total required number of hours an active must fulfill will be two-thirds (2/3) of the total offered hours;</a:t>
            </a:r>
          </a:p>
          <a:p>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2"/>
                </a:solidFill>
              </a:rPr>
              <a:t>Appointed Positions:</a:t>
            </a:r>
            <a:endParaRPr lang="en-US" b="1" dirty="0">
              <a:solidFill>
                <a:schemeClr val="bg2"/>
              </a:solidFill>
            </a:endParaRPr>
          </a:p>
        </p:txBody>
      </p:sp>
      <p:sp>
        <p:nvSpPr>
          <p:cNvPr id="4" name="Content Placeholder 2"/>
          <p:cNvSpPr>
            <a:spLocks noGrp="1"/>
          </p:cNvSpPr>
          <p:nvPr>
            <p:ph sz="quarter" idx="1"/>
          </p:nvPr>
        </p:nvSpPr>
        <p:spPr/>
        <p:txBody>
          <a:bodyPr>
            <a:normAutofit/>
          </a:bodyPr>
          <a:lstStyle/>
          <a:p>
            <a:r>
              <a:rPr lang="en-US" dirty="0" smtClean="0"/>
              <a:t>Student Senate Liaison - Sarah Bergman</a:t>
            </a:r>
          </a:p>
          <a:p>
            <a:r>
              <a:rPr lang="en-US" dirty="0" smtClean="0"/>
              <a:t>Chaplain - Daniel Maurer</a:t>
            </a:r>
          </a:p>
          <a:p>
            <a:r>
              <a:rPr lang="en-US" dirty="0" smtClean="0"/>
              <a:t>Historian - </a:t>
            </a:r>
            <a:r>
              <a:rPr lang="en-US" dirty="0" err="1" smtClean="0"/>
              <a:t>Kaitlyn</a:t>
            </a:r>
            <a:r>
              <a:rPr lang="en-US" dirty="0" smtClean="0"/>
              <a:t> </a:t>
            </a:r>
            <a:r>
              <a:rPr lang="en-US" dirty="0" err="1" smtClean="0"/>
              <a:t>Eichinger</a:t>
            </a:r>
            <a:endParaRPr lang="en-US" dirty="0" smtClean="0"/>
          </a:p>
          <a:p>
            <a:r>
              <a:rPr lang="en-US" dirty="0" smtClean="0"/>
              <a:t>Alumni Chair - Tiara Thomas</a:t>
            </a:r>
          </a:p>
          <a:p>
            <a:r>
              <a:rPr lang="en-US" dirty="0" smtClean="0"/>
              <a:t>Webmaster - Thomas Simmons</a:t>
            </a:r>
          </a:p>
          <a:p>
            <a:r>
              <a:rPr lang="en-US" dirty="0" smtClean="0"/>
              <a:t>Leadership Chair - Hayley </a:t>
            </a:r>
            <a:r>
              <a:rPr lang="en-US" dirty="0" err="1" smtClean="0"/>
              <a:t>Harroun</a:t>
            </a:r>
            <a:endParaRPr lang="en-US" dirty="0" smtClean="0"/>
          </a:p>
          <a:p>
            <a:r>
              <a:rPr lang="en-US" dirty="0" smtClean="0"/>
              <a:t>Section 50 Service Project Chair – Emily Schmidt</a:t>
            </a:r>
          </a:p>
          <a:p>
            <a:pPr>
              <a:buNone/>
            </a:pPr>
            <a:endParaRPr lang="en-US" dirty="0" smtClean="0"/>
          </a:p>
          <a:p>
            <a:pPr>
              <a:buNone/>
            </a:pPr>
            <a:endParaRPr lang="en-US"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2"/>
                </a:solidFill>
              </a:rPr>
              <a:t>Old Business</a:t>
            </a:r>
            <a:endParaRPr lang="en-US" b="1" dirty="0">
              <a:solidFill>
                <a:schemeClr val="bg2"/>
              </a:solidFill>
            </a:endParaRPr>
          </a:p>
        </p:txBody>
      </p:sp>
      <p:sp>
        <p:nvSpPr>
          <p:cNvPr id="3" name="Content Placeholder 2"/>
          <p:cNvSpPr>
            <a:spLocks noGrp="1"/>
          </p:cNvSpPr>
          <p:nvPr>
            <p:ph sz="quarter" idx="1"/>
          </p:nvPr>
        </p:nvSpPr>
        <p:spPr/>
        <p:txBody>
          <a:bodyPr/>
          <a:lstStyle/>
          <a:p>
            <a:pPr>
              <a:buNone/>
            </a:pP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bg2"/>
                </a:solidFill>
              </a:rPr>
              <a:t>President: </a:t>
            </a:r>
            <a:r>
              <a:rPr lang="en-US" b="1" dirty="0" err="1" smtClean="0">
                <a:solidFill>
                  <a:schemeClr val="bg2"/>
                </a:solidFill>
              </a:rPr>
              <a:t>Carly</a:t>
            </a:r>
            <a:r>
              <a:rPr lang="en-US" b="1" dirty="0" smtClean="0">
                <a:solidFill>
                  <a:schemeClr val="bg2"/>
                </a:solidFill>
              </a:rPr>
              <a:t> Wilson</a:t>
            </a:r>
            <a:br>
              <a:rPr lang="en-US" b="1" dirty="0" smtClean="0">
                <a:solidFill>
                  <a:schemeClr val="bg2"/>
                </a:solidFill>
              </a:rPr>
            </a:br>
            <a:r>
              <a:rPr lang="en-US" sz="2200" b="1" dirty="0" smtClean="0">
                <a:solidFill>
                  <a:schemeClr val="bg2"/>
                </a:solidFill>
              </a:rPr>
              <a:t>email: apo.oe.president@gmail.com</a:t>
            </a:r>
            <a:endParaRPr lang="en-US" b="1" dirty="0">
              <a:solidFill>
                <a:schemeClr val="bg2"/>
              </a:solidFill>
            </a:endParaRPr>
          </a:p>
        </p:txBody>
      </p:sp>
      <p:sp>
        <p:nvSpPr>
          <p:cNvPr id="20481" name="Rectangle 1"/>
          <p:cNvSpPr>
            <a:spLocks noChangeArrowheads="1"/>
          </p:cNvSpPr>
          <p:nvPr/>
        </p:nvSpPr>
        <p:spPr bwMode="auto">
          <a:xfrm>
            <a:off x="0" y="-184666"/>
            <a:ext cx="184731" cy="369332"/>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4"/>
          <p:cNvSpPr/>
          <p:nvPr/>
        </p:nvSpPr>
        <p:spPr>
          <a:xfrm>
            <a:off x="381000" y="1524000"/>
            <a:ext cx="8001000" cy="3477875"/>
          </a:xfrm>
          <a:prstGeom prst="rect">
            <a:avLst/>
          </a:prstGeom>
        </p:spPr>
        <p:txBody>
          <a:bodyPr wrap="square">
            <a:spAutoFit/>
          </a:bodyPr>
          <a:lstStyle/>
          <a:p>
            <a:pPr marL="342900" indent="-342900">
              <a:buFont typeface="Arial"/>
              <a:buChar char="•"/>
            </a:pPr>
            <a:r>
              <a:rPr lang="en-US" sz="2000" dirty="0" smtClean="0"/>
              <a:t>Nominations tonight and next week</a:t>
            </a:r>
          </a:p>
          <a:p>
            <a:r>
              <a:rPr lang="en-US" sz="2000" dirty="0" smtClean="0"/>
              <a:t> </a:t>
            </a:r>
          </a:p>
          <a:p>
            <a:pPr marL="342900" indent="-342900">
              <a:buFont typeface="Arial"/>
              <a:buChar char="•"/>
            </a:pPr>
            <a:r>
              <a:rPr lang="en-US" sz="2000" dirty="0" smtClean="0"/>
              <a:t>Initiation – April 3, 9 PM Davidson Room</a:t>
            </a:r>
          </a:p>
          <a:p>
            <a:pPr marL="342900" indent="-342900">
              <a:buFont typeface="Arial"/>
              <a:buChar char="•"/>
            </a:pPr>
            <a:endParaRPr lang="en-US" sz="2000" dirty="0" smtClean="0"/>
          </a:p>
          <a:p>
            <a:pPr marL="342900" indent="-342900">
              <a:buFont typeface="Arial"/>
              <a:buChar char="•"/>
            </a:pPr>
            <a:r>
              <a:rPr lang="en-US" sz="2000" dirty="0" smtClean="0"/>
              <a:t>Elections – April 10, 9 PM, Beckman Auditorium (Ames Library)</a:t>
            </a:r>
          </a:p>
          <a:p>
            <a:endParaRPr lang="en-US" sz="2000" dirty="0" smtClean="0"/>
          </a:p>
          <a:p>
            <a:pPr marL="342900" indent="-342900">
              <a:buFont typeface="Arial"/>
              <a:buChar char="•"/>
            </a:pPr>
            <a:r>
              <a:rPr lang="en-US" sz="2000" dirty="0" smtClean="0"/>
              <a:t>Last meeting/Changeover/Senior Recognition – April 17</a:t>
            </a:r>
          </a:p>
          <a:p>
            <a:endParaRPr lang="en-US" sz="2000" dirty="0" smtClean="0"/>
          </a:p>
          <a:p>
            <a:pPr marL="342900" indent="-342900">
              <a:buFont typeface="Arial"/>
              <a:buChar char="•"/>
            </a:pPr>
            <a:r>
              <a:rPr lang="en-US" sz="2000" dirty="0" smtClean="0"/>
              <a:t>Come to Exec Board for ONE leadership point – Sundays, 9PM, CNS Atrium</a:t>
            </a:r>
          </a:p>
          <a:p>
            <a:pPr marL="342900" indent="-342900">
              <a:buFont typeface="Arial"/>
              <a:buChar char="•"/>
            </a:pPr>
            <a:endParaRPr lang="en-US" sz="20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rPr>
              <a:t>New Business</a:t>
            </a:r>
            <a:endParaRPr lang="en-US" b="1" dirty="0">
              <a:solidFill>
                <a:srgbClr val="0070C0"/>
              </a:solidFill>
            </a:endParaRPr>
          </a:p>
        </p:txBody>
      </p:sp>
      <p:sp>
        <p:nvSpPr>
          <p:cNvPr id="3" name="Content Placeholder 2"/>
          <p:cNvSpPr>
            <a:spLocks noGrp="1"/>
          </p:cNvSpPr>
          <p:nvPr>
            <p:ph sz="quarter" idx="1"/>
          </p:nvPr>
        </p:nvSpPr>
        <p:spPr/>
        <p:txBody>
          <a:bodyPr/>
          <a:lstStyle/>
          <a:p>
            <a:r>
              <a:rPr lang="en-US" dirty="0" smtClean="0"/>
              <a:t>Nominations</a:t>
            </a:r>
            <a:endParaRPr lang="en-US" dirty="0"/>
          </a:p>
        </p:txBody>
      </p:sp>
    </p:spTree>
    <p:extLst>
      <p:ext uri="{BB962C8B-B14F-4D97-AF65-F5344CB8AC3E}">
        <p14:creationId xmlns:p14="http://schemas.microsoft.com/office/powerpoint/2010/main" val="3366159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2"/>
                </a:solidFill>
              </a:rPr>
              <a:t>President</a:t>
            </a:r>
            <a:endParaRPr lang="en-US" b="1" dirty="0">
              <a:solidFill>
                <a:schemeClr val="bg2"/>
              </a:solidFill>
            </a:endParaRPr>
          </a:p>
        </p:txBody>
      </p:sp>
      <p:sp>
        <p:nvSpPr>
          <p:cNvPr id="3" name="Content Placeholder 2"/>
          <p:cNvSpPr>
            <a:spLocks noGrp="1"/>
          </p:cNvSpPr>
          <p:nvPr>
            <p:ph sz="quarter" idx="1"/>
          </p:nvPr>
        </p:nvSpPr>
        <p:spPr>
          <a:xfrm>
            <a:off x="301752" y="1527048"/>
            <a:ext cx="8503920" cy="4797552"/>
          </a:xfrm>
        </p:spPr>
        <p:txBody>
          <a:bodyPr>
            <a:normAutofit fontScale="62500" lnSpcReduction="20000"/>
          </a:bodyPr>
          <a:lstStyle/>
          <a:p>
            <a:pPr marL="0" indent="0">
              <a:buNone/>
            </a:pPr>
            <a:r>
              <a:rPr lang="en-US" dirty="0" smtClean="0"/>
              <a:t>The President shall:</a:t>
            </a:r>
          </a:p>
          <a:p>
            <a:pPr marL="0" indent="0">
              <a:buNone/>
            </a:pPr>
            <a:endParaRPr lang="en-US" dirty="0" smtClean="0"/>
          </a:p>
          <a:p>
            <a:pPr marL="0" indent="0">
              <a:buNone/>
            </a:pPr>
            <a:r>
              <a:rPr lang="en-US" dirty="0" smtClean="0"/>
              <a:t>A.    call and reside over all meetings of the active body and the executive board;</a:t>
            </a:r>
          </a:p>
          <a:p>
            <a:pPr marL="0" indent="0">
              <a:buNone/>
            </a:pPr>
            <a:r>
              <a:rPr lang="en-US" dirty="0" smtClean="0"/>
              <a:t>B.     see that the duties and obligations of the fraternity are met;</a:t>
            </a:r>
          </a:p>
          <a:p>
            <a:pPr marL="0" indent="0">
              <a:buNone/>
            </a:pPr>
            <a:r>
              <a:rPr lang="en-US" dirty="0" smtClean="0"/>
              <a:t>C.     enforce all regulating rules and guidelines as stated in Article 11 Section 2.1 in a manner consistent with the spirit of Alpha Phi Omega;</a:t>
            </a:r>
          </a:p>
          <a:p>
            <a:pPr marL="0" indent="0">
              <a:buNone/>
            </a:pPr>
            <a:r>
              <a:rPr lang="en-US" dirty="0" smtClean="0"/>
              <a:t>D.    appoint necessary positions at the beginning of the semester based off of the current needs of the chapter and approval of the chapter</a:t>
            </a:r>
          </a:p>
          <a:p>
            <a:pPr marL="0" indent="0">
              <a:buNone/>
            </a:pPr>
            <a:r>
              <a:rPr lang="en-US" dirty="0" smtClean="0"/>
              <a:t>E.     try his/her best to ensure that the duties of all officers are met either by acting him/herself or by appointing an active to temporarily fulfill the duties of the absent officer;</a:t>
            </a:r>
          </a:p>
          <a:p>
            <a:pPr marL="0" indent="0">
              <a:buNone/>
            </a:pPr>
            <a:r>
              <a:rPr lang="en-US" dirty="0" smtClean="0"/>
              <a:t>F.      advise and assist all officers in the performance of their duties as necessary and to the best of his/her ability;</a:t>
            </a:r>
          </a:p>
          <a:p>
            <a:pPr marL="0" indent="0">
              <a:buNone/>
            </a:pPr>
            <a:r>
              <a:rPr lang="en-US" dirty="0" smtClean="0"/>
              <a:t>G.    exercise one-vote at all sectional, regional, and national conventions or appoint a replacement to fulfill this duty.</a:t>
            </a:r>
          </a:p>
          <a:p>
            <a:pPr marL="0" indent="0">
              <a:buNone/>
            </a:pPr>
            <a:r>
              <a:rPr lang="en-US" dirty="0" smtClean="0"/>
              <a:t>H.    represent the chapter at all sectional, regional, and national conferences, or find a   replacement for this duty;</a:t>
            </a:r>
          </a:p>
          <a:p>
            <a:pPr marL="0" indent="0">
              <a:buNone/>
            </a:pPr>
            <a:r>
              <a:rPr lang="en-US" dirty="0" smtClean="0"/>
              <a:t>I.       give a written report and inform the chapter of all sectional, regional, and national activities which pertain to the chapter.</a:t>
            </a:r>
          </a:p>
          <a:p>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2"/>
                </a:solidFill>
              </a:rPr>
              <a:t>Vice-President of Community Service</a:t>
            </a:r>
            <a:endParaRPr lang="en-US" b="1" dirty="0">
              <a:solidFill>
                <a:schemeClr val="bg2"/>
              </a:solidFill>
            </a:endParaRPr>
          </a:p>
        </p:txBody>
      </p:sp>
      <p:sp>
        <p:nvSpPr>
          <p:cNvPr id="3" name="Content Placeholder 2"/>
          <p:cNvSpPr>
            <a:spLocks noGrp="1"/>
          </p:cNvSpPr>
          <p:nvPr>
            <p:ph sz="quarter" idx="1"/>
          </p:nvPr>
        </p:nvSpPr>
        <p:spPr/>
        <p:txBody>
          <a:bodyPr>
            <a:normAutofit fontScale="77500" lnSpcReduction="20000"/>
          </a:bodyPr>
          <a:lstStyle/>
          <a:p>
            <a:pPr marL="0" indent="0">
              <a:buNone/>
            </a:pPr>
            <a:r>
              <a:rPr lang="en-US" dirty="0" smtClean="0"/>
              <a:t>The Vice President of Community Service shall:</a:t>
            </a:r>
          </a:p>
          <a:p>
            <a:pPr marL="0" indent="0">
              <a:buNone/>
            </a:pPr>
            <a:endParaRPr lang="en-US" dirty="0" smtClean="0"/>
          </a:p>
          <a:p>
            <a:pPr marL="0" indent="0">
              <a:buNone/>
            </a:pPr>
            <a:r>
              <a:rPr lang="en-US" dirty="0" smtClean="0"/>
              <a:t>A.    arrange and promote all community based service projects for the active body and shall encourage members to attend;</a:t>
            </a:r>
          </a:p>
          <a:p>
            <a:pPr marL="0" indent="0">
              <a:buNone/>
            </a:pPr>
            <a:r>
              <a:rPr lang="en-US" dirty="0" smtClean="0"/>
              <a:t>B.     appoint an Assistant Service Chairman and any other members necessary to assist in their responsibilities as needed -- this committee shall be called the Community Service Committee, within which the Vice-President of Service shall chair;</a:t>
            </a:r>
          </a:p>
          <a:p>
            <a:pPr marL="0" indent="0">
              <a:buNone/>
            </a:pPr>
            <a:r>
              <a:rPr lang="en-US" dirty="0" smtClean="0"/>
              <a:t>C.     act for the President in their responsibilities as needed;</a:t>
            </a:r>
          </a:p>
          <a:p>
            <a:pPr marL="0" indent="0">
              <a:buNone/>
            </a:pPr>
            <a:r>
              <a:rPr lang="en-US" dirty="0" smtClean="0"/>
              <a:t>D.    maintain a summary of all chapter projects and project contacts;</a:t>
            </a:r>
          </a:p>
          <a:p>
            <a:pPr marL="0" indent="0">
              <a:buNone/>
            </a:pPr>
            <a:r>
              <a:rPr lang="en-US" dirty="0" smtClean="0"/>
              <a:t>E.     present a project proposal for each activity to the Executive Board for any necessary discussion,</a:t>
            </a:r>
          </a:p>
          <a:p>
            <a:pPr marL="0" indent="0">
              <a:buNone/>
            </a:pPr>
            <a:r>
              <a:rPr lang="en-US" dirty="0" smtClean="0"/>
              <a:t>F.      provide or organize at least two (2) service projects a month and keep track of the total service hours they make available throughout the semester.</a:t>
            </a:r>
          </a:p>
          <a:p>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solidFill>
                  <a:schemeClr val="bg2"/>
                </a:solidFill>
              </a:rPr>
              <a:t>Vice-President of Fraternity, Campus, and National Service</a:t>
            </a:r>
            <a:endParaRPr lang="en-US" sz="2800" b="1" dirty="0">
              <a:solidFill>
                <a:schemeClr val="bg2"/>
              </a:solidFill>
            </a:endParaRPr>
          </a:p>
        </p:txBody>
      </p:sp>
      <p:sp>
        <p:nvSpPr>
          <p:cNvPr id="3" name="Content Placeholder 2"/>
          <p:cNvSpPr>
            <a:spLocks noGrp="1"/>
          </p:cNvSpPr>
          <p:nvPr>
            <p:ph sz="quarter" idx="1"/>
          </p:nvPr>
        </p:nvSpPr>
        <p:spPr/>
        <p:txBody>
          <a:bodyPr>
            <a:normAutofit fontScale="77500" lnSpcReduction="20000"/>
          </a:bodyPr>
          <a:lstStyle/>
          <a:p>
            <a:pPr marL="0" indent="0">
              <a:buNone/>
            </a:pPr>
            <a:r>
              <a:rPr lang="en-US" dirty="0" smtClean="0"/>
              <a:t>The Vice-President of FCN Service shall:</a:t>
            </a:r>
          </a:p>
          <a:p>
            <a:pPr marL="0" indent="0">
              <a:buNone/>
            </a:pPr>
            <a:endParaRPr lang="en-US" dirty="0" smtClean="0"/>
          </a:p>
          <a:p>
            <a:pPr marL="0" indent="0">
              <a:buNone/>
            </a:pPr>
            <a:r>
              <a:rPr lang="en-US" dirty="0" smtClean="0"/>
              <a:t>A.    arrange and promote all fraternity, campus or national based service projects for the active body and shall encourage members to attend;</a:t>
            </a:r>
          </a:p>
          <a:p>
            <a:pPr marL="0" indent="0">
              <a:buNone/>
            </a:pPr>
            <a:r>
              <a:rPr lang="en-US" dirty="0" smtClean="0"/>
              <a:t>B.     appoint an Assistant Service Chairman and any other members necessary to assist in their responsibilities as needed -- this committee shall be called the FCN Service Committee, within which the Vice-President of Service shall chair;</a:t>
            </a:r>
          </a:p>
          <a:p>
            <a:pPr marL="0" indent="0">
              <a:buNone/>
            </a:pPr>
            <a:r>
              <a:rPr lang="en-US" dirty="0" smtClean="0"/>
              <a:t>C.     maintain a summary of all chapter projects and project contacts;</a:t>
            </a:r>
          </a:p>
          <a:p>
            <a:pPr marL="0" indent="0">
              <a:buNone/>
            </a:pPr>
            <a:r>
              <a:rPr lang="en-US" dirty="0" smtClean="0"/>
              <a:t>D.    present a project proposal for each activity to the Executive Board for any necessary discussion,</a:t>
            </a:r>
          </a:p>
          <a:p>
            <a:pPr marL="0" indent="0">
              <a:buNone/>
            </a:pPr>
            <a:r>
              <a:rPr lang="en-US" dirty="0" smtClean="0"/>
              <a:t>E.     provide or organize at least two (2) service projects a month and keep track of the total service hours they make available throughout the semester.</a:t>
            </a:r>
          </a:p>
          <a:p>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2"/>
                </a:solidFill>
              </a:rPr>
              <a:t>Vice-President of Membership</a:t>
            </a:r>
            <a:endParaRPr lang="en-US" b="1" dirty="0">
              <a:solidFill>
                <a:schemeClr val="bg2"/>
              </a:solidFill>
            </a:endParaRPr>
          </a:p>
        </p:txBody>
      </p:sp>
      <p:sp>
        <p:nvSpPr>
          <p:cNvPr id="3" name="Content Placeholder 2"/>
          <p:cNvSpPr>
            <a:spLocks noGrp="1"/>
          </p:cNvSpPr>
          <p:nvPr>
            <p:ph sz="quarter" idx="1"/>
          </p:nvPr>
        </p:nvSpPr>
        <p:spPr/>
        <p:txBody>
          <a:bodyPr>
            <a:normAutofit fontScale="85000" lnSpcReduction="20000"/>
          </a:bodyPr>
          <a:lstStyle/>
          <a:p>
            <a:pPr marL="0" indent="0">
              <a:buNone/>
            </a:pPr>
            <a:r>
              <a:rPr lang="en-US" dirty="0" smtClean="0"/>
              <a:t>The Vice-President of Membership shall:</a:t>
            </a:r>
          </a:p>
          <a:p>
            <a:pPr marL="0" indent="0">
              <a:buNone/>
            </a:pPr>
            <a:endParaRPr lang="en-US" dirty="0" smtClean="0"/>
          </a:p>
          <a:p>
            <a:pPr marL="0" indent="0">
              <a:buNone/>
            </a:pPr>
            <a:r>
              <a:rPr lang="en-US" dirty="0" smtClean="0"/>
              <a:t>A.    appoint an Assistant Membership Chairman, and any other members necessary to assist in their responsibilities -- this committee shall be called the Membership Committee and within which, the Vice-President of Membership shall chair;</a:t>
            </a:r>
          </a:p>
          <a:p>
            <a:pPr marL="0" indent="0">
              <a:buNone/>
            </a:pPr>
            <a:r>
              <a:rPr lang="en-US" dirty="0" smtClean="0"/>
              <a:t>B.     be responsible for keeping an account of service project and business meeting attendance for the purpose of determining active voting rights/ as well as up-to-date calling lists of all actives and pledges;</a:t>
            </a:r>
          </a:p>
          <a:p>
            <a:pPr marL="0" indent="0">
              <a:buNone/>
            </a:pPr>
            <a:r>
              <a:rPr lang="en-US" dirty="0" smtClean="0"/>
              <a:t>C.     present a proposed program of active membership retention as needed;</a:t>
            </a:r>
          </a:p>
          <a:p>
            <a:pPr marL="0" indent="0">
              <a:buNone/>
            </a:pPr>
            <a:r>
              <a:rPr lang="en-US" dirty="0" smtClean="0"/>
              <a:t>D.    notify all Members in Bad Standing and Inactive Members of their violations.</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2"/>
                </a:solidFill>
              </a:rPr>
              <a:t>Vice-President of Pledge Education</a:t>
            </a:r>
            <a:endParaRPr lang="en-US" b="1" dirty="0">
              <a:solidFill>
                <a:schemeClr val="bg2"/>
              </a:solidFill>
            </a:endParaRPr>
          </a:p>
        </p:txBody>
      </p:sp>
      <p:sp>
        <p:nvSpPr>
          <p:cNvPr id="3" name="Content Placeholder 2"/>
          <p:cNvSpPr>
            <a:spLocks noGrp="1"/>
          </p:cNvSpPr>
          <p:nvPr>
            <p:ph sz="quarter" idx="1"/>
          </p:nvPr>
        </p:nvSpPr>
        <p:spPr/>
        <p:txBody>
          <a:bodyPr>
            <a:normAutofit fontScale="47500" lnSpcReduction="20000"/>
          </a:bodyPr>
          <a:lstStyle/>
          <a:p>
            <a:pPr marL="0" indent="0">
              <a:buNone/>
            </a:pPr>
            <a:r>
              <a:rPr lang="en-US" sz="3300" dirty="0" smtClean="0"/>
              <a:t>The Vice-President of Pledge Education shall:</a:t>
            </a:r>
          </a:p>
          <a:p>
            <a:pPr marL="0" indent="0">
              <a:buNone/>
            </a:pPr>
            <a:endParaRPr lang="en-US" sz="3300" dirty="0" smtClean="0"/>
          </a:p>
          <a:p>
            <a:pPr marL="0" indent="0">
              <a:buNone/>
            </a:pPr>
            <a:r>
              <a:rPr lang="en-US" sz="3300" dirty="0" smtClean="0"/>
              <a:t>A.    obtain a meeting place for pledge meetings;</a:t>
            </a:r>
          </a:p>
          <a:p>
            <a:pPr marL="0" indent="0">
              <a:buNone/>
            </a:pPr>
            <a:r>
              <a:rPr lang="en-US" sz="3300" dirty="0" smtClean="0"/>
              <a:t>B.     submit a pledge program for approval by a two-thirds (2/3) vote at the beginning of each semester, and define activities eligible for the pledge service requirement, upon approval by a two-thirds (2/3) vote;</a:t>
            </a:r>
          </a:p>
          <a:p>
            <a:pPr marL="0" indent="0">
              <a:buNone/>
            </a:pPr>
            <a:r>
              <a:rPr lang="en-US" sz="3300" dirty="0" smtClean="0"/>
              <a:t>C.     supervise the pledge program throughout the semester;</a:t>
            </a:r>
          </a:p>
          <a:p>
            <a:pPr marL="0" indent="0">
              <a:buNone/>
            </a:pPr>
            <a:r>
              <a:rPr lang="en-US" sz="3300" dirty="0" smtClean="0"/>
              <a:t>D.    organize initiation and activation ceremonies;</a:t>
            </a:r>
          </a:p>
          <a:p>
            <a:pPr marL="0" indent="0">
              <a:buNone/>
            </a:pPr>
            <a:r>
              <a:rPr lang="en-US" sz="3300" dirty="0" smtClean="0"/>
              <a:t>E.     encourage and inform the active members to perform their responsibilities concerning pledges;</a:t>
            </a:r>
          </a:p>
          <a:p>
            <a:pPr marL="0" indent="0">
              <a:buNone/>
            </a:pPr>
            <a:r>
              <a:rPr lang="en-US" sz="3300" dirty="0" smtClean="0"/>
              <a:t>F.      regularly inform the chapter of the progress of the pledge program;</a:t>
            </a:r>
          </a:p>
          <a:p>
            <a:pPr marL="0" indent="0">
              <a:buNone/>
            </a:pPr>
            <a:r>
              <a:rPr lang="en-US" sz="3300" dirty="0" smtClean="0"/>
              <a:t>G.    appoint an assistant pledge educator;</a:t>
            </a:r>
          </a:p>
          <a:p>
            <a:pPr marL="0" indent="0">
              <a:buNone/>
            </a:pPr>
            <a:r>
              <a:rPr lang="en-US" sz="3300" dirty="0" smtClean="0"/>
              <a:t>H.    assign pledge parents to all pledges with the help and consultation of the Membership Committee;</a:t>
            </a:r>
          </a:p>
          <a:p>
            <a:pPr marL="0" indent="0">
              <a:buNone/>
            </a:pPr>
            <a:r>
              <a:rPr lang="en-US" sz="3300" dirty="0" smtClean="0"/>
              <a:t>I.       be responsible for keeping and maintaining pledging materials, including pledge pins, and being responsible for collecting the appropriate fees if the pledge pins are not returned at the end of the pledge period.</a:t>
            </a:r>
          </a:p>
          <a:p>
            <a:pPr marL="0" indent="0">
              <a:buNone/>
            </a:pPr>
            <a:r>
              <a:rPr lang="en-US" sz="3300" dirty="0" smtClean="0"/>
              <a:t>J.       organize an effective rush program at the beginning of each semester in conjunction with the Vice President of Membership.</a:t>
            </a:r>
          </a:p>
          <a:p>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2"/>
                </a:solidFill>
              </a:rPr>
              <a:t>Vice-President of Fellowship</a:t>
            </a:r>
            <a:endParaRPr lang="en-US" b="1" dirty="0">
              <a:solidFill>
                <a:schemeClr val="bg2"/>
              </a:solidFill>
            </a:endParaRPr>
          </a:p>
        </p:txBody>
      </p:sp>
      <p:sp>
        <p:nvSpPr>
          <p:cNvPr id="3" name="Content Placeholder 2"/>
          <p:cNvSpPr>
            <a:spLocks noGrp="1"/>
          </p:cNvSpPr>
          <p:nvPr>
            <p:ph sz="quarter" idx="1"/>
          </p:nvPr>
        </p:nvSpPr>
        <p:spPr/>
        <p:txBody>
          <a:bodyPr>
            <a:normAutofit/>
          </a:bodyPr>
          <a:lstStyle/>
          <a:p>
            <a:pPr marL="0" indent="0">
              <a:buNone/>
            </a:pPr>
            <a:r>
              <a:rPr lang="en-US" dirty="0" smtClean="0"/>
              <a:t>The Vice President of Fellowship shall:</a:t>
            </a:r>
          </a:p>
          <a:p>
            <a:pPr marL="0" indent="0">
              <a:buNone/>
            </a:pPr>
            <a:endParaRPr lang="en-US" dirty="0" smtClean="0"/>
          </a:p>
          <a:p>
            <a:pPr marL="0" indent="0">
              <a:buNone/>
            </a:pPr>
            <a:r>
              <a:rPr lang="en-US" dirty="0" smtClean="0"/>
              <a:t>A.    plan and coordinate all chapter social activities with the assistance of the Fellowship Committee, from within which the Vice President of Fellowship Activities shall chair;</a:t>
            </a:r>
          </a:p>
          <a:p>
            <a:pPr marL="0" indent="0">
              <a:buNone/>
            </a:pPr>
            <a:r>
              <a:rPr lang="en-US" dirty="0" smtClean="0"/>
              <a:t>B.     consult the chapter and appropriate funds before any activities if necessary; organize at least two (2) socials per month as well as organize an annual Spring Formal</a:t>
            </a:r>
          </a:p>
          <a:p>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2"/>
                </a:solidFill>
              </a:rPr>
              <a:t>Secretary</a:t>
            </a:r>
            <a:endParaRPr lang="en-US" b="1" dirty="0">
              <a:solidFill>
                <a:schemeClr val="bg2"/>
              </a:solidFill>
            </a:endParaRPr>
          </a:p>
        </p:txBody>
      </p:sp>
      <p:sp>
        <p:nvSpPr>
          <p:cNvPr id="3" name="Content Placeholder 2"/>
          <p:cNvSpPr>
            <a:spLocks noGrp="1"/>
          </p:cNvSpPr>
          <p:nvPr>
            <p:ph sz="quarter" idx="1"/>
          </p:nvPr>
        </p:nvSpPr>
        <p:spPr/>
        <p:txBody>
          <a:bodyPr>
            <a:normAutofit fontScale="77500" lnSpcReduction="20000"/>
          </a:bodyPr>
          <a:lstStyle/>
          <a:p>
            <a:pPr marL="0" indent="0">
              <a:buNone/>
            </a:pPr>
            <a:r>
              <a:rPr lang="en-US" dirty="0" smtClean="0"/>
              <a:t>The Secretary shall:</a:t>
            </a:r>
          </a:p>
          <a:p>
            <a:pPr marL="0" indent="0">
              <a:buNone/>
            </a:pPr>
            <a:endParaRPr lang="en-US" dirty="0" smtClean="0"/>
          </a:p>
          <a:p>
            <a:pPr marL="0" indent="0">
              <a:buNone/>
            </a:pPr>
            <a:r>
              <a:rPr lang="en-US" dirty="0" smtClean="0"/>
              <a:t>A.    maintain an up-to-date minutes book, containing the minutes of all active business meetings and executive board meetings, copies of received and sent correspondence, and current Torch and Trefoils;</a:t>
            </a:r>
          </a:p>
          <a:p>
            <a:pPr marL="0" indent="0">
              <a:buNone/>
            </a:pPr>
            <a:r>
              <a:rPr lang="en-US" dirty="0" smtClean="0"/>
              <a:t>B.     hold correspondence when requested by the chapter;</a:t>
            </a:r>
          </a:p>
          <a:p>
            <a:pPr marL="0" indent="0">
              <a:buNone/>
            </a:pPr>
            <a:r>
              <a:rPr lang="en-US" dirty="0" smtClean="0"/>
              <a:t>C.     obtain a meeting place at some convenient location for the actives meetings;</a:t>
            </a:r>
          </a:p>
          <a:p>
            <a:pPr marL="0" indent="0">
              <a:buNone/>
            </a:pPr>
            <a:r>
              <a:rPr lang="en-US" dirty="0" smtClean="0"/>
              <a:t>D.    if necessary, appoint an Assistant Correspondence Secretary to assist in their responsibilities;</a:t>
            </a:r>
          </a:p>
          <a:p>
            <a:pPr marL="0" indent="0">
              <a:buNone/>
            </a:pPr>
            <a:r>
              <a:rPr lang="en-US" dirty="0" smtClean="0"/>
              <a:t>E.     be responsible for distribution of minutes to actives and advisors;</a:t>
            </a:r>
          </a:p>
          <a:p>
            <a:pPr marL="0" indent="0">
              <a:buNone/>
            </a:pPr>
            <a:r>
              <a:rPr lang="en-US" dirty="0" smtClean="0"/>
              <a:t>F.      be responsible for correspondence, written and spoken, to keep Advisory Committee up-to-date on chapter happenings.</a:t>
            </a:r>
          </a:p>
          <a:p>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2"/>
                </a:solidFill>
              </a:rPr>
              <a:t>Sergeant-at-Arms</a:t>
            </a:r>
            <a:endParaRPr lang="en-US" b="1" dirty="0">
              <a:solidFill>
                <a:schemeClr val="bg2"/>
              </a:solidFill>
            </a:endParaRPr>
          </a:p>
        </p:txBody>
      </p:sp>
      <p:sp>
        <p:nvSpPr>
          <p:cNvPr id="3" name="Content Placeholder 2"/>
          <p:cNvSpPr>
            <a:spLocks noGrp="1"/>
          </p:cNvSpPr>
          <p:nvPr>
            <p:ph sz="quarter" idx="1"/>
          </p:nvPr>
        </p:nvSpPr>
        <p:spPr/>
        <p:txBody>
          <a:bodyPr>
            <a:normAutofit fontScale="77500" lnSpcReduction="20000"/>
          </a:bodyPr>
          <a:lstStyle/>
          <a:p>
            <a:pPr marL="0" indent="0">
              <a:buNone/>
            </a:pPr>
            <a:r>
              <a:rPr lang="en-US" dirty="0" smtClean="0"/>
              <a:t>The Sergeant-at-Arms shall:</a:t>
            </a:r>
          </a:p>
          <a:p>
            <a:pPr marL="0" indent="0">
              <a:buNone/>
            </a:pPr>
            <a:endParaRPr lang="en-US" dirty="0" smtClean="0"/>
          </a:p>
          <a:p>
            <a:pPr marL="0" indent="0">
              <a:buNone/>
            </a:pPr>
            <a:r>
              <a:rPr lang="en-US" dirty="0" smtClean="0"/>
              <a:t>A.    guard the door against nonmembers at special meetings;</a:t>
            </a:r>
          </a:p>
          <a:p>
            <a:pPr marL="0" indent="0">
              <a:buNone/>
            </a:pPr>
            <a:r>
              <a:rPr lang="en-US" dirty="0" smtClean="0"/>
              <a:t>B.     carry out all disciplinary and parliamentary procedures deemed necessary by the chapter or presiding officer;</a:t>
            </a:r>
          </a:p>
          <a:p>
            <a:pPr marL="0" indent="0">
              <a:buNone/>
            </a:pPr>
            <a:r>
              <a:rPr lang="en-US" dirty="0" smtClean="0"/>
              <a:t>C.     diligently consider all parliamentary questions and advise the President and chapter on any such questions;</a:t>
            </a:r>
          </a:p>
          <a:p>
            <a:pPr marL="0" indent="0">
              <a:buNone/>
            </a:pPr>
            <a:r>
              <a:rPr lang="en-US" dirty="0" smtClean="0"/>
              <a:t>D.    supervise chapter elections or appoint some member to supervise the election in the event that he/she cannot;</a:t>
            </a:r>
          </a:p>
          <a:p>
            <a:pPr marL="0" indent="0">
              <a:buNone/>
            </a:pPr>
            <a:r>
              <a:rPr lang="en-US" dirty="0" smtClean="0"/>
              <a:t>E.     inform each officer and the chapter of their constitutional responsibilities at the beginning of each semester;</a:t>
            </a:r>
          </a:p>
          <a:p>
            <a:pPr marL="0" indent="0">
              <a:buNone/>
            </a:pPr>
            <a:r>
              <a:rPr lang="en-US" dirty="0" smtClean="0"/>
              <a:t>F.      be responsible for keeping and maintaining all ritual materials; if necessary, form and chair the by-law Committee to discuss and make appropriate changes to the by-laws.</a:t>
            </a:r>
          </a:p>
          <a:p>
            <a:pPr marL="0" indent="0">
              <a:buNone/>
            </a:pPr>
            <a:r>
              <a:rPr lang="en-US" dirty="0" smtClean="0"/>
              <a:t>G.    be the primary writer of the chapter supplement pledge manual. </a:t>
            </a:r>
          </a:p>
          <a:p>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2"/>
                </a:solidFill>
              </a:rPr>
              <a:t>Treasurer</a:t>
            </a:r>
            <a:endParaRPr lang="en-US" b="1" dirty="0">
              <a:solidFill>
                <a:schemeClr val="bg2"/>
              </a:solidFill>
            </a:endParaRPr>
          </a:p>
        </p:txBody>
      </p:sp>
      <p:sp>
        <p:nvSpPr>
          <p:cNvPr id="3" name="Content Placeholder 2"/>
          <p:cNvSpPr>
            <a:spLocks noGrp="1"/>
          </p:cNvSpPr>
          <p:nvPr>
            <p:ph sz="quarter" idx="1"/>
          </p:nvPr>
        </p:nvSpPr>
        <p:spPr/>
        <p:txBody>
          <a:bodyPr>
            <a:normAutofit fontScale="85000" lnSpcReduction="20000"/>
          </a:bodyPr>
          <a:lstStyle/>
          <a:p>
            <a:pPr marL="0" indent="0">
              <a:buNone/>
            </a:pPr>
            <a:r>
              <a:rPr lang="en-US" dirty="0" smtClean="0"/>
              <a:t>The Treasurer shall:</a:t>
            </a:r>
          </a:p>
          <a:p>
            <a:pPr marL="0" indent="0">
              <a:buNone/>
            </a:pPr>
            <a:endParaRPr lang="en-US" dirty="0" smtClean="0"/>
          </a:p>
          <a:p>
            <a:pPr marL="0" indent="0">
              <a:buNone/>
            </a:pPr>
            <a:r>
              <a:rPr lang="en-US" dirty="0" smtClean="0"/>
              <a:t>A.    collect all dues and fees from chapter members and keep a record thereof;</a:t>
            </a:r>
          </a:p>
          <a:p>
            <a:pPr marL="0" indent="0">
              <a:buNone/>
            </a:pPr>
            <a:r>
              <a:rPr lang="en-US" dirty="0" smtClean="0"/>
              <a:t>B.     transmit all fees and any accompanying necessary forms to the national office;</a:t>
            </a:r>
          </a:p>
          <a:p>
            <a:pPr marL="0" indent="0">
              <a:buNone/>
            </a:pPr>
            <a:r>
              <a:rPr lang="en-US" dirty="0" smtClean="0"/>
              <a:t>C.     promptly pay all authorized bills incurred by the chapter and promptly make all other      authorized payments;</a:t>
            </a:r>
          </a:p>
          <a:p>
            <a:pPr marL="0" indent="0">
              <a:buNone/>
            </a:pPr>
            <a:r>
              <a:rPr lang="en-US" dirty="0" smtClean="0"/>
              <a:t>D.     work in accordance with the regulations of Illinois Wesleyan University;</a:t>
            </a:r>
          </a:p>
          <a:p>
            <a:pPr marL="0" indent="0">
              <a:buNone/>
            </a:pPr>
            <a:r>
              <a:rPr lang="en-US" dirty="0" smtClean="0"/>
              <a:t>E.      be responsible for a monthly financial report to the active body on the condition of the   chapter</a:t>
            </a:r>
          </a:p>
          <a:p>
            <a:pPr marL="0" indent="0">
              <a:buNone/>
            </a:pPr>
            <a:r>
              <a:rPr lang="en-US" dirty="0" smtClean="0"/>
              <a:t>F.       apply for nonprofit organization status with the Internal Revenue Service at the beginning of each calendar year;</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bg2"/>
                </a:solidFill>
              </a:rPr>
              <a:t>VP Community: Michelle Moon</a:t>
            </a:r>
            <a:br>
              <a:rPr lang="en-US" b="1" dirty="0" smtClean="0">
                <a:solidFill>
                  <a:schemeClr val="bg2"/>
                </a:solidFill>
              </a:rPr>
            </a:br>
            <a:r>
              <a:rPr lang="en-US" sz="2200" b="1" dirty="0" smtClean="0">
                <a:solidFill>
                  <a:schemeClr val="bg2"/>
                </a:solidFill>
              </a:rPr>
              <a:t>email: apo.oe.community@gmail.com</a:t>
            </a:r>
            <a:endParaRPr lang="en-US" b="1" dirty="0">
              <a:solidFill>
                <a:schemeClr val="bg2"/>
              </a:solidFill>
            </a:endParaRPr>
          </a:p>
        </p:txBody>
      </p:sp>
      <p:sp>
        <p:nvSpPr>
          <p:cNvPr id="3" name="Content Placeholder 2"/>
          <p:cNvSpPr>
            <a:spLocks noGrp="1"/>
          </p:cNvSpPr>
          <p:nvPr>
            <p:ph sz="quarter" idx="1"/>
          </p:nvPr>
        </p:nvSpPr>
        <p:spPr>
          <a:xfrm>
            <a:off x="228600" y="1600200"/>
            <a:ext cx="8577072" cy="4797552"/>
          </a:xfrm>
        </p:spPr>
        <p:txBody>
          <a:bodyPr>
            <a:noAutofit/>
          </a:bodyPr>
          <a:lstStyle/>
          <a:p>
            <a:r>
              <a:rPr lang="en-US" sz="2000" dirty="0" smtClean="0"/>
              <a:t>Spring Carnival at Stevenson Elementary School - Saturday, April 14</a:t>
            </a:r>
          </a:p>
          <a:p>
            <a:pPr lvl="1"/>
            <a:r>
              <a:rPr lang="en-US" sz="2000" dirty="0" smtClean="0"/>
              <a:t>The volunteers will be running games, helping with refreshments, helping with line control for the Zoo Lady, and helping sell tickets.</a:t>
            </a:r>
          </a:p>
          <a:p>
            <a:r>
              <a:rPr lang="en-US" sz="2000" dirty="0" smtClean="0"/>
              <a:t>Children's Home + Aid 5K - Sunday, April 15</a:t>
            </a:r>
          </a:p>
          <a:p>
            <a:pPr lvl="1"/>
            <a:r>
              <a:rPr lang="en-US" sz="2000" dirty="0" smtClean="0"/>
              <a:t>Tipton Park: 2410 G.E. Road, Bloomington, IL</a:t>
            </a:r>
          </a:p>
          <a:p>
            <a:pPr lvl="1"/>
            <a:r>
              <a:rPr lang="en-US" sz="2000" dirty="0" smtClean="0"/>
              <a:t>Register </a:t>
            </a:r>
            <a:r>
              <a:rPr lang="en-US" sz="2000" dirty="0" err="1" smtClean="0"/>
              <a:t>on</a:t>
            </a:r>
            <a:r>
              <a:rPr lang="en-US" sz="2000" dirty="0" err="1" smtClean="0">
                <a:hlinkClick r:id="rId2"/>
              </a:rPr>
              <a:t>http</a:t>
            </a:r>
            <a:r>
              <a:rPr lang="en-US" sz="2000" dirty="0" smtClean="0">
                <a:hlinkClick r:id="rId2"/>
              </a:rPr>
              <a:t>://volunteertoendchildabuse-esearch.eventbrite.com/?srnk=3</a:t>
            </a:r>
            <a:endParaRPr lang="en-US" sz="2000" dirty="0" smtClean="0"/>
          </a:p>
          <a:p>
            <a:pPr marL="274320" lvl="1" indent="0">
              <a:buNone/>
            </a:pPr>
            <a:r>
              <a:rPr lang="en-US" sz="2000" dirty="0" smtClean="0"/>
              <a:t>	 to possibly receive a free t-shirt</a:t>
            </a:r>
          </a:p>
          <a:p>
            <a:pPr lvl="1"/>
            <a:r>
              <a:rPr lang="en-US" sz="2000" dirty="0" smtClean="0"/>
              <a:t>In memory of Duncan &amp; Jack </a:t>
            </a:r>
            <a:r>
              <a:rPr lang="en-US" sz="2000" dirty="0" err="1" smtClean="0"/>
              <a:t>Leichtenberg</a:t>
            </a:r>
            <a:r>
              <a:rPr lang="en-US" sz="2000" dirty="0" smtClean="0"/>
              <a:t> who were victims of domestic violence. To raise awareness to end child abuse and raise money for the Family Visitation Center at Children's Home + Aid</a:t>
            </a:r>
          </a:p>
          <a:p>
            <a:pPr lvl="1"/>
            <a:r>
              <a:rPr lang="en-US" sz="2000" dirty="0" smtClean="0"/>
              <a:t>10 people - directing runners where to go on the course - 1:45-4pm</a:t>
            </a:r>
          </a:p>
          <a:p>
            <a:pPr lvl="1"/>
            <a:r>
              <a:rPr lang="en-US" sz="2000" dirty="0" smtClean="0"/>
              <a:t>4-8 people - help with children's activities - little before 1pm-2pm</a:t>
            </a:r>
          </a:p>
          <a:p>
            <a:endParaRPr lang="en-US" sz="2000"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2"/>
                </a:solidFill>
              </a:rPr>
              <a:t>Vice-President of Leadership</a:t>
            </a:r>
            <a:endParaRPr lang="en-US" b="1" dirty="0">
              <a:solidFill>
                <a:schemeClr val="bg2"/>
              </a:solidFill>
            </a:endParaRPr>
          </a:p>
        </p:txBody>
      </p:sp>
      <p:sp>
        <p:nvSpPr>
          <p:cNvPr id="3" name="Content Placeholder 2"/>
          <p:cNvSpPr>
            <a:spLocks noGrp="1"/>
          </p:cNvSpPr>
          <p:nvPr>
            <p:ph sz="quarter" idx="1"/>
          </p:nvPr>
        </p:nvSpPr>
        <p:spPr/>
        <p:txBody>
          <a:bodyPr>
            <a:normAutofit fontScale="77500" lnSpcReduction="20000"/>
          </a:bodyPr>
          <a:lstStyle/>
          <a:p>
            <a:pPr marL="0" indent="0">
              <a:buNone/>
            </a:pPr>
            <a:r>
              <a:rPr lang="en-US" dirty="0" smtClean="0"/>
              <a:t>The Vice President of Leadership shall:</a:t>
            </a:r>
          </a:p>
          <a:p>
            <a:pPr marL="0" indent="0">
              <a:buNone/>
            </a:pPr>
            <a:endParaRPr lang="en-US" dirty="0" smtClean="0"/>
          </a:p>
          <a:p>
            <a:pPr marL="0" indent="0">
              <a:buNone/>
            </a:pPr>
            <a:r>
              <a:rPr lang="en-US" dirty="0" smtClean="0"/>
              <a:t>A.    arrange and promote all leadership activities for the active body and shall encourage members to attend</a:t>
            </a:r>
          </a:p>
          <a:p>
            <a:pPr marL="0" indent="0">
              <a:buNone/>
            </a:pPr>
            <a:r>
              <a:rPr lang="en-US" dirty="0" smtClean="0"/>
              <a:t>B.     appoint an Assistant Leadership Chairman and any other members necessary to assist in   their responsibilities as needed -- this committee shall be called the Leadership Committee, within which the Vice President of Leadership shall chair</a:t>
            </a:r>
          </a:p>
          <a:p>
            <a:pPr marL="0" indent="0">
              <a:buNone/>
            </a:pPr>
            <a:r>
              <a:rPr lang="en-US" dirty="0" smtClean="0"/>
              <a:t>C.     maintain a summary of all leadership activities and contacts</a:t>
            </a:r>
          </a:p>
          <a:p>
            <a:pPr marL="0" indent="0">
              <a:buNone/>
            </a:pPr>
            <a:r>
              <a:rPr lang="en-US" dirty="0" smtClean="0"/>
              <a:t>D.    present a project proposal for each activity to the Executive Board for any necessary discussion</a:t>
            </a:r>
          </a:p>
          <a:p>
            <a:pPr marL="0" indent="0">
              <a:buNone/>
            </a:pPr>
            <a:r>
              <a:rPr lang="en-US" dirty="0" smtClean="0"/>
              <a:t>E.     provide or organize at least two (2) leadership activities a month and keep track of the total points made available throughout the semester</a:t>
            </a:r>
          </a:p>
          <a:p>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2"/>
                </a:solidFill>
              </a:rPr>
              <a:t>Fundraising Chair</a:t>
            </a:r>
            <a:endParaRPr lang="en-US" b="1" dirty="0">
              <a:solidFill>
                <a:schemeClr val="bg2"/>
              </a:solidFill>
            </a:endParaRPr>
          </a:p>
        </p:txBody>
      </p:sp>
      <p:sp>
        <p:nvSpPr>
          <p:cNvPr id="3" name="Content Placeholder 2"/>
          <p:cNvSpPr>
            <a:spLocks noGrp="1"/>
          </p:cNvSpPr>
          <p:nvPr>
            <p:ph sz="quarter" idx="1"/>
          </p:nvPr>
        </p:nvSpPr>
        <p:spPr/>
        <p:txBody>
          <a:bodyPr>
            <a:normAutofit fontScale="77500" lnSpcReduction="20000"/>
          </a:bodyPr>
          <a:lstStyle/>
          <a:p>
            <a:pPr marL="0" indent="0">
              <a:buNone/>
            </a:pPr>
            <a:r>
              <a:rPr lang="en-US" dirty="0" smtClean="0"/>
              <a:t>The Fundraising Chair shall:</a:t>
            </a:r>
          </a:p>
          <a:p>
            <a:pPr marL="0" indent="0">
              <a:buNone/>
            </a:pPr>
            <a:endParaRPr lang="en-US" dirty="0" smtClean="0"/>
          </a:p>
          <a:p>
            <a:pPr marL="0" indent="0">
              <a:buNone/>
            </a:pPr>
            <a:r>
              <a:rPr lang="en-US" dirty="0" smtClean="0"/>
              <a:t>A.    arrange and promote all fundraising activities for the active body and shall encourage members to attend</a:t>
            </a:r>
          </a:p>
          <a:p>
            <a:pPr marL="0" indent="0">
              <a:buNone/>
            </a:pPr>
            <a:r>
              <a:rPr lang="en-US" dirty="0" smtClean="0"/>
              <a:t>B.     appoint an Assistant Fundraising Chairman and any other members necessary to assist in their responsibilities as needed – this committee shall be called the Fundraising Committee, within which the Fundraising Chair shall chair</a:t>
            </a:r>
          </a:p>
          <a:p>
            <a:pPr marL="0" indent="0">
              <a:buNone/>
            </a:pPr>
            <a:r>
              <a:rPr lang="en-US" dirty="0" smtClean="0"/>
              <a:t>C.     maintain a summary of all fundraising activities and contacts</a:t>
            </a:r>
          </a:p>
          <a:p>
            <a:pPr marL="0" indent="0">
              <a:buNone/>
            </a:pPr>
            <a:r>
              <a:rPr lang="en-US" dirty="0" smtClean="0"/>
              <a:t>D.  present a project proposal for each activity to the Executive Board for any necessary discussion</a:t>
            </a:r>
          </a:p>
          <a:p>
            <a:pPr marL="0" indent="0">
              <a:buNone/>
            </a:pPr>
            <a:r>
              <a:rPr lang="en-US" dirty="0" smtClean="0"/>
              <a:t>E.   provide or organize at least (2) fundraising activities a month, raising at least $500 per semester, and keep track of the total hours and funds raised throughout the semester.</a:t>
            </a:r>
          </a:p>
          <a:p>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2"/>
                </a:solidFill>
              </a:rPr>
              <a:t>News or Announcements</a:t>
            </a:r>
            <a:endParaRPr lang="en-US" b="1" dirty="0">
              <a:solidFill>
                <a:schemeClr val="bg2"/>
              </a:solidFill>
            </a:endParaRPr>
          </a:p>
        </p:txBody>
      </p:sp>
      <p:sp>
        <p:nvSpPr>
          <p:cNvPr id="3" name="Content Placeholder 2"/>
          <p:cNvSpPr>
            <a:spLocks noGrp="1"/>
          </p:cNvSpPr>
          <p:nvPr>
            <p:ph sz="quarter" idx="1"/>
          </p:nvPr>
        </p:nvSpPr>
        <p:spPr/>
        <p:txBody>
          <a:bodyPr/>
          <a:lstStyle/>
          <a:p>
            <a:pPr>
              <a:buNone/>
            </a:pP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sp>
        <p:nvSpPr>
          <p:cNvPr id="7" name="TextBox 6"/>
          <p:cNvSpPr txBox="1"/>
          <p:nvPr/>
        </p:nvSpPr>
        <p:spPr>
          <a:xfrm>
            <a:off x="5715000" y="2438400"/>
            <a:ext cx="3429000" cy="1754326"/>
          </a:xfrm>
          <a:prstGeom prst="rect">
            <a:avLst/>
          </a:prstGeom>
          <a:noFill/>
        </p:spPr>
        <p:txBody>
          <a:bodyPr wrap="square" rtlCol="0">
            <a:spAutoFit/>
          </a:bodyPr>
          <a:lstStyle/>
          <a:p>
            <a:pPr algn="ctr"/>
            <a:r>
              <a:rPr lang="en-US" sz="5400" b="1" spc="300" dirty="0" smtClean="0">
                <a:solidFill>
                  <a:schemeClr val="bg2"/>
                </a:solidFill>
              </a:rPr>
              <a:t>TOAST SONG!!</a:t>
            </a:r>
            <a:endParaRPr lang="en-US" sz="5400" b="1" spc="300" dirty="0">
              <a:solidFill>
                <a:schemeClr val="bg2"/>
              </a:solidFill>
            </a:endParaRPr>
          </a:p>
        </p:txBody>
      </p:sp>
      <p:pic>
        <p:nvPicPr>
          <p:cNvPr id="4098" name="Picture 2" descr="http://mattstone.blogs.com/.a/6a00d8341bffb053ef011168f1c6d6970c-pi"/>
          <p:cNvPicPr>
            <a:picLocks noChangeAspect="1" noChangeArrowheads="1"/>
          </p:cNvPicPr>
          <p:nvPr/>
        </p:nvPicPr>
        <p:blipFill>
          <a:blip r:embed="rId2" cstate="print"/>
          <a:srcRect/>
          <a:stretch>
            <a:fillRect/>
          </a:stretch>
        </p:blipFill>
        <p:spPr bwMode="auto">
          <a:xfrm>
            <a:off x="0" y="685800"/>
            <a:ext cx="5334000" cy="5250658"/>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Lst>
          </a:blip>
          <a:srcRect l="2224" r="230"/>
          <a:stretch/>
        </p:blipFill>
        <p:spPr bwMode="auto">
          <a:xfrm>
            <a:off x="98778" y="76200"/>
            <a:ext cx="4332111" cy="3352800"/>
          </a:xfrm>
          <a:prstGeom prst="rect">
            <a:avLst/>
          </a:prstGeom>
          <a:noFill/>
          <a:ln>
            <a:noFill/>
          </a:ln>
        </p:spPr>
      </p:pic>
      <p:pic>
        <p:nvPicPr>
          <p:cNvPr id="1034" name="Picture 10"/>
          <p:cNvPicPr>
            <a:picLocks noChangeAspect="1" noChangeArrowheads="1"/>
          </p:cNvPicPr>
          <p:nvPr/>
        </p:nvPicPr>
        <p:blipFill>
          <a:blip r:embed="rId4" cstate="print"/>
          <a:srcRect/>
          <a:stretch>
            <a:fillRect/>
          </a:stretch>
        </p:blipFill>
        <p:spPr bwMode="auto">
          <a:xfrm>
            <a:off x="135466" y="3505200"/>
            <a:ext cx="2379134" cy="3172178"/>
          </a:xfrm>
          <a:prstGeom prst="rect">
            <a:avLst/>
          </a:prstGeom>
          <a:noFill/>
          <a:ln w="9525">
            <a:noFill/>
            <a:miter lim="800000"/>
            <a:headEnd/>
            <a:tailEnd/>
          </a:ln>
        </p:spPr>
      </p:pic>
      <p:pic>
        <p:nvPicPr>
          <p:cNvPr id="1035" name="Picture 11"/>
          <p:cNvPicPr>
            <a:picLocks noChangeAspect="1" noChangeArrowheads="1"/>
          </p:cNvPicPr>
          <p:nvPr/>
        </p:nvPicPr>
        <p:blipFill rotWithShape="1">
          <a:blip r:embed="rId5" cstate="print"/>
          <a:srcRect t="8957"/>
          <a:stretch/>
        </p:blipFill>
        <p:spPr bwMode="auto">
          <a:xfrm>
            <a:off x="2667000" y="3505200"/>
            <a:ext cx="2590800" cy="3155243"/>
          </a:xfrm>
          <a:prstGeom prst="rect">
            <a:avLst/>
          </a:prstGeom>
          <a:noFill/>
          <a:ln w="9525">
            <a:noFill/>
            <a:miter lim="800000"/>
            <a:headEnd/>
            <a:tailEnd/>
          </a:ln>
        </p:spPr>
      </p:pic>
      <p:pic>
        <p:nvPicPr>
          <p:cNvPr id="1036" name="Picture 12"/>
          <p:cNvPicPr>
            <a:picLocks noChangeAspect="1" noChangeArrowheads="1"/>
          </p:cNvPicPr>
          <p:nvPr/>
        </p:nvPicPr>
        <p:blipFill rotWithShape="1">
          <a:blip r:embed="rId6" cstate="print"/>
          <a:srcRect l="13130" t="14057" r="14451"/>
          <a:stretch/>
        </p:blipFill>
        <p:spPr bwMode="auto">
          <a:xfrm>
            <a:off x="5410200" y="3505200"/>
            <a:ext cx="3510097" cy="3124200"/>
          </a:xfrm>
          <a:prstGeom prst="rect">
            <a:avLst/>
          </a:prstGeom>
          <a:noFill/>
          <a:ln w="9525">
            <a:noFill/>
            <a:miter lim="800000"/>
            <a:headEnd/>
            <a:tailEnd/>
          </a:ln>
        </p:spPr>
      </p:pic>
      <p:pic>
        <p:nvPicPr>
          <p:cNvPr id="3" name="Picture 2"/>
          <p:cNvPicPr>
            <a:picLocks noChangeAspect="1"/>
          </p:cNvPicPr>
          <p:nvPr/>
        </p:nvPicPr>
        <p:blipFill rotWithShape="1">
          <a:blip r:embed="rId7"/>
          <a:srcRect l="7945" t="10325" r="6399" b="1235"/>
          <a:stretch/>
        </p:blipFill>
        <p:spPr>
          <a:xfrm>
            <a:off x="4572000" y="76200"/>
            <a:ext cx="4343400" cy="3363402"/>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solidFill>
                  <a:schemeClr val="bg2"/>
                </a:solidFill>
              </a:rPr>
              <a:t>VP Campus, National &amp; Frat.: Ronnie Watson</a:t>
            </a:r>
            <a:br>
              <a:rPr lang="en-US" sz="2800" b="1" dirty="0" smtClean="0">
                <a:solidFill>
                  <a:schemeClr val="bg2"/>
                </a:solidFill>
              </a:rPr>
            </a:br>
            <a:r>
              <a:rPr lang="en-US" sz="2000" b="1" dirty="0" smtClean="0">
                <a:solidFill>
                  <a:schemeClr val="bg2"/>
                </a:solidFill>
              </a:rPr>
              <a:t>email: apo.oe.cnf@gmail.com</a:t>
            </a:r>
            <a:endParaRPr lang="en-US" sz="2800" b="1" dirty="0">
              <a:solidFill>
                <a:schemeClr val="bg2"/>
              </a:solidFill>
            </a:endParaRPr>
          </a:p>
        </p:txBody>
      </p:sp>
      <p:sp>
        <p:nvSpPr>
          <p:cNvPr id="3" name="Content Placeholder 2"/>
          <p:cNvSpPr>
            <a:spLocks noGrp="1"/>
          </p:cNvSpPr>
          <p:nvPr>
            <p:ph sz="quarter" idx="1"/>
          </p:nvPr>
        </p:nvSpPr>
        <p:spPr>
          <a:xfrm>
            <a:off x="228600" y="1527048"/>
            <a:ext cx="8686800" cy="5330952"/>
          </a:xfrm>
        </p:spPr>
        <p:txBody>
          <a:bodyPr>
            <a:noAutofit/>
          </a:bodyPr>
          <a:lstStyle/>
          <a:p>
            <a:r>
              <a:rPr lang="en-US" sz="2400" dirty="0" smtClean="0"/>
              <a:t>Possible Food Pantry - Monday April 2nd - needed?</a:t>
            </a:r>
            <a:br>
              <a:rPr lang="en-US" sz="2400" dirty="0" smtClean="0"/>
            </a:br>
            <a:endParaRPr lang="en-US" sz="2400" dirty="0" smtClean="0"/>
          </a:p>
          <a:p>
            <a:r>
              <a:rPr lang="en-US" sz="2400" dirty="0" smtClean="0"/>
              <a:t>Boys and Girls Club orientation - Tuesday April 3rd 4:30</a:t>
            </a:r>
            <a:br>
              <a:rPr lang="en-US" sz="2400" dirty="0" smtClean="0"/>
            </a:br>
            <a:endParaRPr lang="en-US" sz="2400" dirty="0" smtClean="0"/>
          </a:p>
          <a:p>
            <a:r>
              <a:rPr lang="en-US" sz="2400" dirty="0" smtClean="0"/>
              <a:t>Habitat Restore - Wed, Thurs, Fri, next week</a:t>
            </a:r>
            <a:br>
              <a:rPr lang="en-US" sz="2400" dirty="0" smtClean="0"/>
            </a:br>
            <a:endParaRPr lang="en-US" sz="2400" dirty="0" smtClean="0"/>
          </a:p>
          <a:p>
            <a:r>
              <a:rPr lang="en-US" sz="2400" dirty="0" smtClean="0"/>
              <a:t>Quilt Show - Thursday April 12th</a:t>
            </a:r>
            <a:br>
              <a:rPr lang="en-US" sz="2400" dirty="0" smtClean="0"/>
            </a:br>
            <a:endParaRPr lang="en-US" sz="2400" dirty="0" smtClean="0"/>
          </a:p>
          <a:p>
            <a:r>
              <a:rPr lang="en-US" sz="2400" dirty="0" smtClean="0"/>
              <a:t>Wellness Expo - Saturday April 14th</a:t>
            </a:r>
            <a:br>
              <a:rPr lang="en-US" sz="2400" dirty="0" smtClean="0"/>
            </a:br>
            <a:endParaRPr lang="en-US" sz="2400" dirty="0" smtClean="0"/>
          </a:p>
          <a:p>
            <a:r>
              <a:rPr lang="en-US" sz="2400" dirty="0" smtClean="0"/>
              <a:t>PLEASE TALK TO ME IF YOU HAVE TROUBLE WITH HOURS!!!!!!!!!!!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bg2"/>
                </a:solidFill>
              </a:rPr>
              <a:t>VP Fellowship: Vicki Simmons</a:t>
            </a:r>
            <a:br>
              <a:rPr lang="en-US" b="1" dirty="0" smtClean="0">
                <a:solidFill>
                  <a:schemeClr val="bg2"/>
                </a:solidFill>
              </a:rPr>
            </a:br>
            <a:r>
              <a:rPr lang="en-US" sz="2200" b="1" dirty="0" smtClean="0">
                <a:solidFill>
                  <a:schemeClr val="bg2"/>
                </a:solidFill>
              </a:rPr>
              <a:t>email: apo.oe.fellowship@gmail.com</a:t>
            </a:r>
            <a:endParaRPr lang="en-US" b="1" dirty="0">
              <a:solidFill>
                <a:schemeClr val="bg2"/>
              </a:solidFill>
            </a:endParaRPr>
          </a:p>
        </p:txBody>
      </p:sp>
      <p:sp>
        <p:nvSpPr>
          <p:cNvPr id="3" name="Content Placeholder 2"/>
          <p:cNvSpPr>
            <a:spLocks noGrp="1"/>
          </p:cNvSpPr>
          <p:nvPr>
            <p:ph sz="quarter" idx="1"/>
          </p:nvPr>
        </p:nvSpPr>
        <p:spPr>
          <a:xfrm>
            <a:off x="301752" y="1527048"/>
            <a:ext cx="8503920" cy="4797552"/>
          </a:xfrm>
          <a:solidFill>
            <a:schemeClr val="bg2"/>
          </a:solidFill>
        </p:spPr>
        <p:txBody>
          <a:bodyPr>
            <a:noAutofit/>
          </a:bodyPr>
          <a:lstStyle/>
          <a:p>
            <a:pPr>
              <a:lnSpc>
                <a:spcPct val="150000"/>
              </a:lnSpc>
              <a:spcAft>
                <a:spcPts val="600"/>
              </a:spcAft>
            </a:pPr>
            <a:r>
              <a:rPr lang="en-US" sz="2400" dirty="0" smtClean="0"/>
              <a:t>Dinner at </a:t>
            </a:r>
            <a:r>
              <a:rPr lang="en-US" sz="2400" dirty="0" err="1" smtClean="0"/>
              <a:t>FlatTop</a:t>
            </a:r>
            <a:r>
              <a:rPr lang="en-US" sz="2400" dirty="0" smtClean="0"/>
              <a:t>: Thursday, 3/29 at 6 </a:t>
            </a:r>
          </a:p>
          <a:p>
            <a:pPr>
              <a:lnSpc>
                <a:spcPct val="150000"/>
              </a:lnSpc>
              <a:spcAft>
                <a:spcPts val="600"/>
              </a:spcAft>
            </a:pPr>
            <a:r>
              <a:rPr lang="en-US" sz="2400" b="1" dirty="0" smtClean="0"/>
              <a:t>Edible Book Festival at ISU: Monday, 4/2 at noon</a:t>
            </a:r>
          </a:p>
          <a:p>
            <a:pPr>
              <a:lnSpc>
                <a:spcPct val="150000"/>
              </a:lnSpc>
              <a:spcAft>
                <a:spcPts val="600"/>
              </a:spcAft>
            </a:pPr>
            <a:r>
              <a:rPr lang="en-US" sz="2400" b="1" dirty="0" smtClean="0"/>
              <a:t>Passover Seder: Wednesday, 4/11 at 6:30</a:t>
            </a:r>
            <a:endParaRPr lang="en-US" sz="2400" dirty="0" smtClean="0"/>
          </a:p>
          <a:p>
            <a:pPr>
              <a:lnSpc>
                <a:spcPct val="150000"/>
              </a:lnSpc>
              <a:spcAft>
                <a:spcPts val="600"/>
              </a:spcAft>
            </a:pPr>
            <a:r>
              <a:rPr lang="en-US" sz="2400" dirty="0" smtClean="0"/>
              <a:t>Ice cream at </a:t>
            </a:r>
            <a:r>
              <a:rPr lang="en-US" sz="2400" dirty="0" err="1" smtClean="0"/>
              <a:t>Coldstone</a:t>
            </a:r>
            <a:r>
              <a:rPr lang="en-US" sz="2400" dirty="0" smtClean="0"/>
              <a:t>: Thursday, 4/12 at 7:30</a:t>
            </a:r>
          </a:p>
          <a:p>
            <a:pPr>
              <a:lnSpc>
                <a:spcPct val="150000"/>
              </a:lnSpc>
              <a:spcAft>
                <a:spcPts val="600"/>
              </a:spcAft>
            </a:pPr>
            <a:r>
              <a:rPr lang="en-US" sz="2400" dirty="0" smtClean="0"/>
              <a:t>Undercover XX: Friday, 4/13 at 8</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bg2"/>
                </a:solidFill>
              </a:rPr>
              <a:t>Treasurer: Ben </a:t>
            </a:r>
            <a:r>
              <a:rPr lang="en-US" b="1" dirty="0" err="1" smtClean="0">
                <a:solidFill>
                  <a:schemeClr val="bg2"/>
                </a:solidFill>
              </a:rPr>
              <a:t>Gesensway</a:t>
            </a:r>
            <a:r>
              <a:rPr lang="en-US" b="1" dirty="0" smtClean="0">
                <a:solidFill>
                  <a:schemeClr val="bg2"/>
                </a:solidFill>
              </a:rPr>
              <a:t/>
            </a:r>
            <a:br>
              <a:rPr lang="en-US" b="1" dirty="0" smtClean="0">
                <a:solidFill>
                  <a:schemeClr val="bg2"/>
                </a:solidFill>
              </a:rPr>
            </a:br>
            <a:r>
              <a:rPr lang="en-US" sz="2200" b="1" dirty="0" smtClean="0">
                <a:solidFill>
                  <a:schemeClr val="bg2"/>
                </a:solidFill>
              </a:rPr>
              <a:t>email: apo.oe.treasurer@gmail.com</a:t>
            </a:r>
            <a:endParaRPr lang="en-US" b="1" dirty="0">
              <a:solidFill>
                <a:schemeClr val="bg2"/>
              </a:solidFill>
            </a:endParaRPr>
          </a:p>
        </p:txBody>
      </p:sp>
      <p:sp>
        <p:nvSpPr>
          <p:cNvPr id="3" name="Content Placeholder 2"/>
          <p:cNvSpPr>
            <a:spLocks noGrp="1"/>
          </p:cNvSpPr>
          <p:nvPr>
            <p:ph sz="quarter" idx="1"/>
          </p:nvPr>
        </p:nvSpPr>
        <p:spPr>
          <a:xfrm>
            <a:off x="301752" y="1527048"/>
            <a:ext cx="8503920" cy="5026152"/>
          </a:xfrm>
        </p:spPr>
        <p:txBody>
          <a:bodyPr>
            <a:normAutofit/>
          </a:bodyPr>
          <a:lstStyle/>
          <a:p>
            <a:r>
              <a:rPr lang="en-US" sz="2400" dirty="0" smtClean="0"/>
              <a:t>Pizza on the Quad </a:t>
            </a:r>
          </a:p>
          <a:p>
            <a:pPr lvl="1"/>
            <a:r>
              <a:rPr lang="en-US" sz="2400" dirty="0" smtClean="0"/>
              <a:t>This Saturday</a:t>
            </a:r>
          </a:p>
          <a:p>
            <a:pPr lvl="1"/>
            <a:r>
              <a:rPr lang="en-US" sz="2400" dirty="0" smtClean="0"/>
              <a:t>11pm - 1 am</a:t>
            </a:r>
          </a:p>
          <a:p>
            <a:pPr>
              <a:buNone/>
            </a:pPr>
            <a:endParaRPr lang="en-US" sz="2400" dirty="0" smtClean="0"/>
          </a:p>
          <a:p>
            <a:r>
              <a:rPr lang="en-US" sz="2400" dirty="0" smtClean="0"/>
              <a:t>Car Wash</a:t>
            </a:r>
          </a:p>
          <a:p>
            <a:pPr lvl="1"/>
            <a:r>
              <a:rPr lang="en-US" sz="2400" dirty="0" smtClean="0"/>
              <a:t>April 14</a:t>
            </a:r>
          </a:p>
          <a:p>
            <a:pPr lvl="1"/>
            <a:r>
              <a:rPr lang="en-US" sz="2400" dirty="0" smtClean="0"/>
              <a:t>11am - 5pm</a:t>
            </a:r>
          </a:p>
          <a:p>
            <a:pPr lvl="1"/>
            <a:r>
              <a:rPr lang="en-US" sz="2400" dirty="0" smtClean="0"/>
              <a:t>Kroger parking lot</a:t>
            </a:r>
          </a:p>
          <a:p>
            <a:pPr lvl="1"/>
            <a:r>
              <a:rPr lang="en-US" sz="2400" dirty="0" smtClean="0"/>
              <a:t>2 shifts</a:t>
            </a:r>
          </a:p>
          <a:p>
            <a:pPr>
              <a:buNone/>
            </a:pPr>
            <a:endParaRPr lang="en-US"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bg2"/>
                </a:solidFill>
              </a:rPr>
              <a:t>Pledge Educator: Liz Kuehn</a:t>
            </a:r>
            <a:br>
              <a:rPr lang="en-US" b="1" dirty="0" smtClean="0">
                <a:solidFill>
                  <a:schemeClr val="bg2"/>
                </a:solidFill>
              </a:rPr>
            </a:br>
            <a:r>
              <a:rPr lang="en-US" sz="2200" b="1" dirty="0" smtClean="0">
                <a:solidFill>
                  <a:schemeClr val="bg2"/>
                </a:solidFill>
              </a:rPr>
              <a:t>email: apo.oe.pledge@gmail.com</a:t>
            </a:r>
            <a:endParaRPr lang="en-US" sz="2200" b="1" dirty="0">
              <a:solidFill>
                <a:schemeClr val="bg2"/>
              </a:solidFill>
            </a:endParaRPr>
          </a:p>
        </p:txBody>
      </p:sp>
      <p:sp>
        <p:nvSpPr>
          <p:cNvPr id="3" name="Content Placeholder 2"/>
          <p:cNvSpPr>
            <a:spLocks noGrp="1"/>
          </p:cNvSpPr>
          <p:nvPr>
            <p:ph sz="quarter" idx="1"/>
          </p:nvPr>
        </p:nvSpPr>
        <p:spPr>
          <a:xfrm>
            <a:off x="301752" y="1527048"/>
            <a:ext cx="8503920" cy="5102352"/>
          </a:xfrm>
        </p:spPr>
        <p:txBody>
          <a:bodyPr numCol="1">
            <a:noAutofit/>
          </a:bodyPr>
          <a:lstStyle/>
          <a:p>
            <a:r>
              <a:rPr lang="en-US" sz="2000" dirty="0" smtClean="0"/>
              <a:t>Pledge meetings are held in </a:t>
            </a:r>
            <a:r>
              <a:rPr lang="en-US" sz="2000" b="1" dirty="0" smtClean="0"/>
              <a:t>CNS C102 at 8:15pm on Tuesdays </a:t>
            </a:r>
            <a:r>
              <a:rPr lang="en-US" sz="2000" dirty="0" smtClean="0"/>
              <a:t>and actives need to come to at least one meeting.  There is only one meeting left!!</a:t>
            </a:r>
          </a:p>
          <a:p>
            <a:endParaRPr lang="en-US" sz="2000" dirty="0" smtClean="0"/>
          </a:p>
          <a:p>
            <a:r>
              <a:rPr lang="en-US" sz="2000" dirty="0" smtClean="0"/>
              <a:t>Pledges send in your hours to Tim by </a:t>
            </a:r>
            <a:r>
              <a:rPr lang="en-US" sz="2000" b="1" dirty="0" smtClean="0"/>
              <a:t>Sunday 4/1</a:t>
            </a:r>
            <a:r>
              <a:rPr lang="en-US" sz="2000" dirty="0" smtClean="0"/>
              <a:t> (service, fellowship, and leadership points)-- </a:t>
            </a:r>
            <a:r>
              <a:rPr lang="en-US" sz="2000" dirty="0" smtClean="0">
                <a:hlinkClick r:id="rId2"/>
              </a:rPr>
              <a:t>tborchar@iwu.edu</a:t>
            </a:r>
            <a:endParaRPr lang="en-US" sz="2000" dirty="0" smtClean="0"/>
          </a:p>
          <a:p>
            <a:endParaRPr lang="en-US" sz="2000" dirty="0" smtClean="0"/>
          </a:p>
          <a:p>
            <a:r>
              <a:rPr lang="en-US" sz="2000" dirty="0" smtClean="0"/>
              <a:t>Pledges and Pledge Parents - </a:t>
            </a:r>
            <a:r>
              <a:rPr lang="en-US" sz="2000" b="1" dirty="0" smtClean="0"/>
              <a:t>Fellowship tomorrow 3/28</a:t>
            </a:r>
            <a:r>
              <a:rPr lang="en-US" sz="2000" dirty="0" smtClean="0"/>
              <a:t> </a:t>
            </a:r>
          </a:p>
          <a:p>
            <a:endParaRPr lang="en-US" sz="2000" dirty="0" smtClean="0"/>
          </a:p>
          <a:p>
            <a:r>
              <a:rPr lang="en-US" sz="2000" b="1" dirty="0" smtClean="0"/>
              <a:t>Initiation 4/1 and 4/3- </a:t>
            </a:r>
            <a:r>
              <a:rPr lang="en-US" sz="2000" dirty="0" smtClean="0"/>
              <a:t>Davidson Room</a:t>
            </a:r>
          </a:p>
          <a:p>
            <a:endParaRPr lang="en-US" sz="1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2"/>
                </a:solidFill>
              </a:rPr>
              <a:t>Meet The Pledges</a:t>
            </a:r>
            <a:endParaRPr lang="en-US" b="1" dirty="0">
              <a:solidFill>
                <a:schemeClr val="bg2"/>
              </a:solidFill>
            </a:endParaRPr>
          </a:p>
        </p:txBody>
      </p:sp>
      <p:sp>
        <p:nvSpPr>
          <p:cNvPr id="4" name="Content Placeholder 3"/>
          <p:cNvSpPr>
            <a:spLocks noGrp="1"/>
          </p:cNvSpPr>
          <p:nvPr>
            <p:ph sz="half" idx="2"/>
          </p:nvPr>
        </p:nvSpPr>
        <p:spPr>
          <a:xfrm>
            <a:off x="4648200" y="1371600"/>
            <a:ext cx="4267200" cy="4681728"/>
          </a:xfrm>
        </p:spPr>
        <p:txBody>
          <a:bodyPr>
            <a:normAutofit lnSpcReduction="10000"/>
          </a:bodyPr>
          <a:lstStyle/>
          <a:p>
            <a:pPr algn="ctr">
              <a:buNone/>
            </a:pPr>
            <a:r>
              <a:rPr lang="en-US" b="1" u="sng" dirty="0" smtClean="0"/>
              <a:t>Lauren </a:t>
            </a:r>
            <a:r>
              <a:rPr lang="en-US" b="1" u="sng" dirty="0" err="1" smtClean="0"/>
              <a:t>Streblo</a:t>
            </a:r>
            <a:endParaRPr lang="en-US" b="1" u="sng" dirty="0" smtClean="0"/>
          </a:p>
          <a:p>
            <a:endParaRPr lang="en-US" dirty="0" smtClean="0"/>
          </a:p>
          <a:p>
            <a:r>
              <a:rPr lang="en-US" dirty="0" smtClean="0"/>
              <a:t>She went to an all-girls high school  and had to wear a kilt</a:t>
            </a:r>
          </a:p>
          <a:p>
            <a:endParaRPr lang="en-US" dirty="0" smtClean="0"/>
          </a:p>
          <a:p>
            <a:r>
              <a:rPr lang="en-US" dirty="0" smtClean="0"/>
              <a:t>Favorite service events involve anything to do with kids</a:t>
            </a:r>
          </a:p>
          <a:p>
            <a:endParaRPr lang="en-US" dirty="0" smtClean="0"/>
          </a:p>
          <a:p>
            <a:r>
              <a:rPr lang="en-US" dirty="0" smtClean="0"/>
              <a:t>Favorite snack: Ice cream</a:t>
            </a:r>
          </a:p>
        </p:txBody>
      </p:sp>
      <p:sp>
        <p:nvSpPr>
          <p:cNvPr id="5" name="Content Placeholder 4"/>
          <p:cNvSpPr>
            <a:spLocks noGrp="1"/>
          </p:cNvSpPr>
          <p:nvPr>
            <p:ph sz="half" idx="1"/>
          </p:nvPr>
        </p:nvSpPr>
        <p:spPr>
          <a:xfrm>
            <a:off x="301752" y="1371600"/>
            <a:ext cx="4194048" cy="4681728"/>
          </a:xfrm>
        </p:spPr>
        <p:txBody>
          <a:bodyPr>
            <a:normAutofit lnSpcReduction="10000"/>
          </a:bodyPr>
          <a:lstStyle/>
          <a:p>
            <a:pPr algn="ctr">
              <a:buNone/>
            </a:pPr>
            <a:r>
              <a:rPr lang="en-US" b="1" u="sng" dirty="0" smtClean="0"/>
              <a:t>Michelle Brand</a:t>
            </a:r>
          </a:p>
          <a:p>
            <a:endParaRPr lang="en-US" dirty="0"/>
          </a:p>
          <a:p>
            <a:r>
              <a:rPr lang="en-US" dirty="0" smtClean="0"/>
              <a:t>She was an Illinois Ambassador of Music and toured 7 countries in Europe</a:t>
            </a:r>
          </a:p>
          <a:p>
            <a:endParaRPr lang="en-US" dirty="0" smtClean="0"/>
          </a:p>
          <a:p>
            <a:r>
              <a:rPr lang="en-US" dirty="0" smtClean="0"/>
              <a:t>Favorite TV show: Glee</a:t>
            </a:r>
          </a:p>
          <a:p>
            <a:endParaRPr lang="en-US" dirty="0" smtClean="0"/>
          </a:p>
          <a:p>
            <a:r>
              <a:rPr lang="en-US" dirty="0" smtClean="0"/>
              <a:t>Favorite Animal: Panda</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APO">
      <a:dk1>
        <a:srgbClr val="FFFF00"/>
      </a:dk1>
      <a:lt1>
        <a:srgbClr val="0070C0"/>
      </a:lt1>
      <a:dk2>
        <a:srgbClr val="000000"/>
      </a:dk2>
      <a:lt2>
        <a:srgbClr val="0070C0"/>
      </a:lt2>
      <a:accent1>
        <a:srgbClr val="FFFF00"/>
      </a:accent1>
      <a:accent2>
        <a:srgbClr val="0070C0"/>
      </a:accent2>
      <a:accent3>
        <a:srgbClr val="FFFF00"/>
      </a:accent3>
      <a:accent4>
        <a:srgbClr val="0070C0"/>
      </a:accent4>
      <a:accent5>
        <a:srgbClr val="FFFFFF"/>
      </a:accent5>
      <a:accent6>
        <a:srgbClr val="FFFF00"/>
      </a:accent6>
      <a:hlink>
        <a:srgbClr val="FFFF00"/>
      </a:hlink>
      <a:folHlink>
        <a:srgbClr val="FFFF0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944</TotalTime>
  <Words>576</Words>
  <Application>Microsoft Office PowerPoint</Application>
  <PresentationFormat>On-screen Show (4:3)</PresentationFormat>
  <Paragraphs>251</Paragraphs>
  <Slides>33</Slides>
  <Notes>1</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Civic</vt:lpstr>
      <vt:lpstr>ALPHA PHI OMEGA</vt:lpstr>
      <vt:lpstr>President: Carly Wilson email: apo.oe.president@gmail.com</vt:lpstr>
      <vt:lpstr>VP Community: Michelle Moon email: apo.oe.community@gmail.com</vt:lpstr>
      <vt:lpstr>PowerPoint Presentation</vt:lpstr>
      <vt:lpstr>VP Campus, National &amp; Frat.: Ronnie Watson email: apo.oe.cnf@gmail.com</vt:lpstr>
      <vt:lpstr>VP Fellowship: Vicki Simmons email: apo.oe.fellowship@gmail.com</vt:lpstr>
      <vt:lpstr>Treasurer: Ben Gesensway email: apo.oe.treasurer@gmail.com</vt:lpstr>
      <vt:lpstr>Pledge Educator: Liz Kuehn email: apo.oe.pledge@gmail.com</vt:lpstr>
      <vt:lpstr>Meet The Pledges</vt:lpstr>
      <vt:lpstr>Meet The Pledges</vt:lpstr>
      <vt:lpstr>VP Membership: Katherine Henning email: apo.oe.membership@gmail.com</vt:lpstr>
      <vt:lpstr>Meet Your Brothers</vt:lpstr>
      <vt:lpstr>Meet Your Brothers</vt:lpstr>
      <vt:lpstr>Meet Your Brothers</vt:lpstr>
      <vt:lpstr>Meet Your Brothers</vt:lpstr>
      <vt:lpstr>VP Communications: Lindsay Bow email: apo.oe.communications@gmail.com</vt:lpstr>
      <vt:lpstr>Sergeant-at-Arms: Jason Murphy email: apo.oe.sergeant@gmail.com</vt:lpstr>
      <vt:lpstr>Appointed Positions:</vt:lpstr>
      <vt:lpstr>Old Business</vt:lpstr>
      <vt:lpstr>New Business</vt:lpstr>
      <vt:lpstr>President</vt:lpstr>
      <vt:lpstr>Vice-President of Community Service</vt:lpstr>
      <vt:lpstr>Vice-President of Fraternity, Campus, and National Service</vt:lpstr>
      <vt:lpstr>Vice-President of Membership</vt:lpstr>
      <vt:lpstr>Vice-President of Pledge Education</vt:lpstr>
      <vt:lpstr>Vice-President of Fellowship</vt:lpstr>
      <vt:lpstr>Secretary</vt:lpstr>
      <vt:lpstr>Sergeant-at-Arms</vt:lpstr>
      <vt:lpstr>Treasurer</vt:lpstr>
      <vt:lpstr>Vice-President of Leadership</vt:lpstr>
      <vt:lpstr>Fundraising Chair</vt:lpstr>
      <vt:lpstr>News or Announcements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ALPHA PHI OMEGA</dc:title>
  <dc:creator>Lindsay Bow</dc:creator>
  <cp:lastModifiedBy>CNS C101 Classroom</cp:lastModifiedBy>
  <cp:revision>154</cp:revision>
  <dcterms:created xsi:type="dcterms:W3CDTF">2011-08-30T02:23:11Z</dcterms:created>
  <dcterms:modified xsi:type="dcterms:W3CDTF">2012-03-28T02:08:10Z</dcterms:modified>
</cp:coreProperties>
</file>