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_rels/presentation.xml.rels" ContentType="application/vnd.openxmlformats-package.relationships+xml"/>
  <Override PartName="/ppt/media/image8.png" ContentType="image/png"/>
  <Override PartName="/ppt/media/image4.png" ContentType="image/png"/>
  <Override PartName="/ppt/media/image12.jpeg" ContentType="image/jpeg"/>
  <Override PartName="/ppt/media/image13.png" ContentType="image/png"/>
  <Override PartName="/ppt/media/image9.png" ContentType="image/png"/>
  <Override PartName="/ppt/media/image1.png" ContentType="image/png"/>
  <Override PartName="/ppt/media/image14.png" ContentType="image/png"/>
  <Override PartName="/ppt/media/image6.jpeg" ContentType="image/jpeg"/>
  <Override PartName="/ppt/media/image10.png" ContentType="image/png"/>
  <Override PartName="/ppt/media/image5.jpeg" ContentType="image/jpeg"/>
  <Override PartName="/ppt/media/image2.png" ContentType="image/png"/>
  <Override PartName="/ppt/media/image15.png" ContentType="image/png"/>
  <Override PartName="/ppt/media/image11.png" ContentType="image/png"/>
  <Override PartName="/ppt/media/image7.png" ContentType="image/png"/>
  <Override PartName="/ppt/media/image17.jpeg" ContentType="image/jpeg"/>
  <Override PartName="/ppt/media/image3.png" ContentType="image/png"/>
  <Override PartName="/ppt/media/image16.jpeg" ContentType="image/jpe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20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&lt;header&gt;</a:t>
            </a:r>
            <a:endParaRPr/>
          </a:p>
        </p:txBody>
      </p:sp>
      <p:sp>
        <p:nvSpPr>
          <p:cNvPr id="203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en-US"/>
              <a:t>&lt;date/time&gt;</a:t>
            </a:r>
            <a:endParaRPr/>
          </a:p>
        </p:txBody>
      </p:sp>
      <p:sp>
        <p:nvSpPr>
          <p:cNvPr id="204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en-US"/>
              <a:t>&lt;footer&gt;</a:t>
            </a:r>
            <a:endParaRPr/>
          </a:p>
        </p:txBody>
      </p:sp>
      <p:sp>
        <p:nvSpPr>
          <p:cNvPr id="205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010111F1-C1F1-4111-91E1-F161E1D1D1E1}" type="slidenum">
              <a:rPr lang="en-US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US"/>
              <a:t>apo@lists.iwu.edu, link for apo database</a:t>
            </a:r>
            <a:endParaRPr/>
          </a:p>
        </p:txBody>
      </p:sp>
      <p:sp>
        <p:nvSpPr>
          <p:cNvPr id="286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D18191D1-7101-4181-8191-D171E1110101}" type="slidenum">
              <a:rPr lang="en-US">
                <a:solidFill>
                  <a:srgbClr val="ffff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6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56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6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56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6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56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63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56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7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6705720"/>
            <a:ext cx="9143640" cy="1519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" name="CustomShape 2"/>
          <p:cNvSpPr/>
          <p:nvPr/>
        </p:nvSpPr>
        <p:spPr>
          <a:xfrm>
            <a:off x="0" y="0"/>
            <a:ext cx="9143640" cy="13928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" name="CustomShape 3"/>
          <p:cNvSpPr/>
          <p:nvPr/>
        </p:nvSpPr>
        <p:spPr>
          <a:xfrm>
            <a:off x="0" y="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" name="CustomShape 4"/>
          <p:cNvSpPr/>
          <p:nvPr/>
        </p:nvSpPr>
        <p:spPr>
          <a:xfrm>
            <a:off x="8991720" y="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CustomShape 5"/>
          <p:cNvSpPr/>
          <p:nvPr/>
        </p:nvSpPr>
        <p:spPr>
          <a:xfrm>
            <a:off x="149400" y="6388560"/>
            <a:ext cx="8832600" cy="309240"/>
          </a:xfrm>
          <a:prstGeom prst="rect">
            <a:avLst/>
          </a:prstGeom>
          <a:solidFill>
            <a:srgbClr val="ffff00"/>
          </a:solidFill>
        </p:spPr>
      </p:sp>
      <p:sp>
        <p:nvSpPr>
          <p:cNvPr id="5" name="CustomShape 6"/>
          <p:cNvSpPr/>
          <p:nvPr/>
        </p:nvSpPr>
        <p:spPr>
          <a:xfrm>
            <a:off x="152280" y="155520"/>
            <a:ext cx="8832600" cy="6546600"/>
          </a:xfrm>
          <a:prstGeom prst="rect">
            <a:avLst/>
          </a:prstGeom>
          <a:ln w="9360">
            <a:solidFill>
              <a:srgbClr val="e1e100"/>
            </a:solidFill>
            <a:miter/>
          </a:ln>
        </p:spPr>
      </p:sp>
      <p:sp>
        <p:nvSpPr>
          <p:cNvPr id="6" name="Line 7"/>
          <p:cNvSpPr/>
          <p:nvPr/>
        </p:nvSpPr>
        <p:spPr>
          <a:xfrm>
            <a:off x="152280" y="1276560"/>
            <a:ext cx="8832960" cy="0"/>
          </a:xfrm>
          <a:prstGeom prst="line">
            <a:avLst/>
          </a:prstGeom>
          <a:ln w="9360">
            <a:solidFill>
              <a:srgbClr val="e1e100"/>
            </a:solidFill>
            <a:custDash>
              <a:ds d="105000" sp="35000"/>
            </a:custDash>
            <a:round/>
          </a:ln>
        </p:spPr>
      </p:sp>
      <p:sp>
        <p:nvSpPr>
          <p:cNvPr id="7" name="CustomShape 8"/>
          <p:cNvSpPr/>
          <p:nvPr/>
        </p:nvSpPr>
        <p:spPr>
          <a:xfrm>
            <a:off x="4267080" y="956160"/>
            <a:ext cx="609120" cy="6091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CustomShape 9"/>
          <p:cNvSpPr/>
          <p:nvPr/>
        </p:nvSpPr>
        <p:spPr>
          <a:xfrm>
            <a:off x="4361760" y="1050480"/>
            <a:ext cx="420120" cy="420120"/>
          </a:xfrm>
          <a:prstGeom prst="rect">
            <a:avLst/>
          </a:prstGeom>
          <a:solidFill>
            <a:srgbClr val="ffffff"/>
          </a:solidFill>
          <a:ln w="50760">
            <a:solidFill>
              <a:srgbClr val="e1e100"/>
            </a:solidFill>
            <a:round/>
          </a:ln>
        </p:spPr>
      </p:sp>
      <p:sp>
        <p:nvSpPr>
          <p:cNvPr id="9" name="CustomShape 10"/>
          <p:cNvSpPr/>
          <p:nvPr/>
        </p:nvSpPr>
        <p:spPr>
          <a:xfrm>
            <a:off x="0" y="6705720"/>
            <a:ext cx="9143640" cy="1519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" name="CustomShape 11"/>
          <p:cNvSpPr/>
          <p:nvPr/>
        </p:nvSpPr>
        <p:spPr>
          <a:xfrm>
            <a:off x="8991720" y="288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CustomShape 12"/>
          <p:cNvSpPr/>
          <p:nvPr/>
        </p:nvSpPr>
        <p:spPr>
          <a:xfrm>
            <a:off x="0" y="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2" name="CustomShape 13"/>
          <p:cNvSpPr/>
          <p:nvPr/>
        </p:nvSpPr>
        <p:spPr>
          <a:xfrm>
            <a:off x="0" y="0"/>
            <a:ext cx="9143640" cy="25142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3" name="CustomShape 14"/>
          <p:cNvSpPr/>
          <p:nvPr/>
        </p:nvSpPr>
        <p:spPr>
          <a:xfrm>
            <a:off x="146160" y="6391800"/>
            <a:ext cx="8832600" cy="309240"/>
          </a:xfrm>
          <a:prstGeom prst="rect">
            <a:avLst/>
          </a:prstGeom>
          <a:solidFill>
            <a:srgbClr val="ffff00"/>
          </a:solidFill>
        </p:spPr>
      </p:sp>
      <p:sp>
        <p:nvSpPr>
          <p:cNvPr id="14" name="PlaceHolder 15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3/21/12</a:t>
            </a:r>
            <a:endParaRPr/>
          </a:p>
        </p:txBody>
      </p:sp>
      <p:sp>
        <p:nvSpPr>
          <p:cNvPr id="15" name="PlaceHolder 16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6" name="Line 17"/>
          <p:cNvSpPr/>
          <p:nvPr/>
        </p:nvSpPr>
        <p:spPr>
          <a:xfrm>
            <a:off x="155160" y="2419920"/>
            <a:ext cx="8833320" cy="0"/>
          </a:xfrm>
          <a:prstGeom prst="line">
            <a:avLst/>
          </a:prstGeom>
          <a:ln w="11520">
            <a:solidFill>
              <a:srgbClr val="e1e100"/>
            </a:solidFill>
            <a:custDash>
              <a:ds d="105000" sp="35000"/>
            </a:custDash>
            <a:round/>
          </a:ln>
        </p:spPr>
      </p:sp>
      <p:sp>
        <p:nvSpPr>
          <p:cNvPr id="17" name="CustomShape 18"/>
          <p:cNvSpPr/>
          <p:nvPr/>
        </p:nvSpPr>
        <p:spPr>
          <a:xfrm>
            <a:off x="152280" y="152280"/>
            <a:ext cx="8832600" cy="6546600"/>
          </a:xfrm>
          <a:prstGeom prst="rect">
            <a:avLst/>
          </a:prstGeom>
          <a:ln w="9360">
            <a:solidFill>
              <a:srgbClr val="e1e100"/>
            </a:solidFill>
            <a:miter/>
          </a:ln>
        </p:spPr>
      </p:sp>
      <p:sp>
        <p:nvSpPr>
          <p:cNvPr id="18" name="CustomShape 19"/>
          <p:cNvSpPr/>
          <p:nvPr/>
        </p:nvSpPr>
        <p:spPr>
          <a:xfrm>
            <a:off x="4267080" y="2115360"/>
            <a:ext cx="609120" cy="6091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9" name="CustomShape 20"/>
          <p:cNvSpPr/>
          <p:nvPr/>
        </p:nvSpPr>
        <p:spPr>
          <a:xfrm>
            <a:off x="4361760" y="2209680"/>
            <a:ext cx="420120" cy="420120"/>
          </a:xfrm>
          <a:prstGeom prst="rect">
            <a:avLst/>
          </a:prstGeom>
          <a:solidFill>
            <a:srgbClr val="ffffff"/>
          </a:solidFill>
          <a:ln w="50760">
            <a:solidFill>
              <a:srgbClr val="e1e100"/>
            </a:solidFill>
            <a:round/>
          </a:ln>
        </p:spPr>
      </p:sp>
      <p:sp>
        <p:nvSpPr>
          <p:cNvPr id="20" name="PlaceHolder 21"/>
          <p:cNvSpPr>
            <a:spLocks noGrp="1"/>
          </p:cNvSpPr>
          <p:nvPr>
            <p:ph type="sldNum"/>
          </p:nvPr>
        </p:nvSpPr>
        <p:spPr>
          <a:xfrm>
            <a:off x="4343400" y="2199600"/>
            <a:ext cx="456840" cy="441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1161D161-0081-4161-B161-61E151B14161}" type="slidenum">
              <a:rPr lang="en-US">
                <a:solidFill>
                  <a:srgbClr val="e1e100"/>
                </a:solidFill>
                <a:latin typeface="Georgia"/>
              </a:rPr>
              <a:t>&lt;number&gt;</a:t>
            </a:fld>
            <a:endParaRPr/>
          </a:p>
        </p:txBody>
      </p:sp>
      <p:sp>
        <p:nvSpPr>
          <p:cNvPr id="21" name="PlaceHolder 22"/>
          <p:cNvSpPr>
            <a:spLocks noGrp="1"/>
          </p:cNvSpPr>
          <p:nvPr>
            <p:ph type="title"/>
          </p:nvPr>
        </p:nvSpPr>
        <p:spPr>
          <a:xfrm>
            <a:off x="685800" y="380880"/>
            <a:ext cx="7772040" cy="17521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lang="en-US" sz="4200">
                <a:solidFill>
                  <a:srgbClr val="ffff00"/>
                </a:solidFill>
                <a:latin typeface="Georgia"/>
              </a:rPr>
              <a:t>Click to edit the title text formatClick to edit Master title style</a:t>
            </a:r>
            <a:endParaRPr/>
          </a:p>
        </p:txBody>
      </p:sp>
      <p:sp>
        <p:nvSpPr>
          <p:cNvPr id="22" name="PlaceHolder 2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7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0" y="6705720"/>
            <a:ext cx="9143640" cy="1519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6" name="CustomShape 2"/>
          <p:cNvSpPr/>
          <p:nvPr/>
        </p:nvSpPr>
        <p:spPr>
          <a:xfrm>
            <a:off x="0" y="0"/>
            <a:ext cx="9143640" cy="13928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7" name="CustomShape 3"/>
          <p:cNvSpPr/>
          <p:nvPr/>
        </p:nvSpPr>
        <p:spPr>
          <a:xfrm>
            <a:off x="0" y="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8" name="CustomShape 4"/>
          <p:cNvSpPr/>
          <p:nvPr/>
        </p:nvSpPr>
        <p:spPr>
          <a:xfrm>
            <a:off x="8991720" y="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9" name="CustomShape 5"/>
          <p:cNvSpPr/>
          <p:nvPr/>
        </p:nvSpPr>
        <p:spPr>
          <a:xfrm>
            <a:off x="149400" y="6388560"/>
            <a:ext cx="8832600" cy="309240"/>
          </a:xfrm>
          <a:prstGeom prst="rect">
            <a:avLst/>
          </a:prstGeom>
          <a:solidFill>
            <a:srgbClr val="ffff00"/>
          </a:solidFill>
        </p:spPr>
      </p:sp>
      <p:sp>
        <p:nvSpPr>
          <p:cNvPr id="60" name="CustomShape 6"/>
          <p:cNvSpPr/>
          <p:nvPr/>
        </p:nvSpPr>
        <p:spPr>
          <a:xfrm>
            <a:off x="152280" y="155520"/>
            <a:ext cx="8832600" cy="6546600"/>
          </a:xfrm>
          <a:prstGeom prst="rect">
            <a:avLst/>
          </a:prstGeom>
          <a:ln w="9360">
            <a:solidFill>
              <a:srgbClr val="e1e100"/>
            </a:solidFill>
            <a:miter/>
          </a:ln>
        </p:spPr>
      </p:sp>
      <p:sp>
        <p:nvSpPr>
          <p:cNvPr id="61" name="Line 7"/>
          <p:cNvSpPr/>
          <p:nvPr/>
        </p:nvSpPr>
        <p:spPr>
          <a:xfrm>
            <a:off x="152280" y="1276560"/>
            <a:ext cx="8832960" cy="0"/>
          </a:xfrm>
          <a:prstGeom prst="line">
            <a:avLst/>
          </a:prstGeom>
          <a:ln w="9360">
            <a:solidFill>
              <a:srgbClr val="e1e100"/>
            </a:solidFill>
            <a:custDash>
              <a:ds d="105000" sp="35000"/>
            </a:custDash>
            <a:round/>
          </a:ln>
        </p:spPr>
      </p:sp>
      <p:sp>
        <p:nvSpPr>
          <p:cNvPr id="62" name="CustomShape 8"/>
          <p:cNvSpPr/>
          <p:nvPr/>
        </p:nvSpPr>
        <p:spPr>
          <a:xfrm>
            <a:off x="4267080" y="956160"/>
            <a:ext cx="609120" cy="6091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3" name="CustomShape 9"/>
          <p:cNvSpPr/>
          <p:nvPr/>
        </p:nvSpPr>
        <p:spPr>
          <a:xfrm>
            <a:off x="4361760" y="1050480"/>
            <a:ext cx="420120" cy="420120"/>
          </a:xfrm>
          <a:prstGeom prst="rect">
            <a:avLst/>
          </a:prstGeom>
          <a:solidFill>
            <a:srgbClr val="ffffff"/>
          </a:solidFill>
          <a:ln w="50760">
            <a:solidFill>
              <a:srgbClr val="e1e100"/>
            </a:solidFill>
            <a:round/>
          </a:ln>
        </p:spPr>
      </p:sp>
      <p:sp>
        <p:nvSpPr>
          <p:cNvPr id="64" name="PlaceHolder 10"/>
          <p:cNvSpPr>
            <a:spLocks noGrp="1"/>
          </p:cNvSpPr>
          <p:nvPr>
            <p:ph type="title"/>
          </p:nvPr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lang="en-US" sz="3300">
                <a:solidFill>
                  <a:srgbClr val="e1e100"/>
                </a:solidFill>
                <a:latin typeface="Georgia"/>
              </a:rPr>
              <a:t>Click to edit the title text formatClick to edit Master title style</a:t>
            </a:r>
            <a:endParaRPr/>
          </a:p>
        </p:txBody>
      </p:sp>
      <p:sp>
        <p:nvSpPr>
          <p:cNvPr id="65" name="PlaceHolder 11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3/21/12</a:t>
            </a:r>
            <a:endParaRPr/>
          </a:p>
        </p:txBody>
      </p:sp>
      <p:sp>
        <p:nvSpPr>
          <p:cNvPr id="66" name="PlaceHolder 12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67" name="PlaceHolder 13"/>
          <p:cNvSpPr>
            <a:spLocks noGrp="1"/>
          </p:cNvSpPr>
          <p:nvPr>
            <p:ph type="sldNum"/>
          </p:nvPr>
        </p:nvSpPr>
        <p:spPr>
          <a:xfrm>
            <a:off x="4361760" y="1026360"/>
            <a:ext cx="456840" cy="441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7141F131-D1C1-41C1-B181-E1C1C1A1B111}" type="slidenum">
              <a:rPr lang="en-US">
                <a:solidFill>
                  <a:srgbClr val="ffff00"/>
                </a:solidFill>
                <a:latin typeface="Georgia"/>
              </a:rPr>
              <a:t>&lt;number&gt;</a:t>
            </a:fld>
            <a:endParaRPr/>
          </a:p>
        </p:txBody>
      </p:sp>
      <p:sp>
        <p:nvSpPr>
          <p:cNvPr id="68" name="PlaceHolder 14"/>
          <p:cNvSpPr>
            <a:spLocks noGrp="1"/>
          </p:cNvSpPr>
          <p:nvPr>
            <p:ph type="body"/>
          </p:nvPr>
        </p:nvSpPr>
        <p:spPr>
          <a:xfrm>
            <a:off x="301680" y="1527120"/>
            <a:ext cx="8503560" cy="457164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SzPct val="70000"/>
              <a:buFont charset="2" typeface="Wingdings"/>
              <a:buChar char=""/>
            </a:pPr>
            <a:r>
              <a:rPr lang="en-US" sz="2200">
                <a:solidFill>
                  <a:srgbClr val="000000"/>
                </a:solidFill>
                <a:latin typeface="Georgia"/>
              </a:rPr>
              <a:t>Second level</a:t>
            </a:r>
            <a:endParaRPr/>
          </a:p>
          <a:p>
            <a:pPr lvl="1">
              <a:buSzPct val="70000"/>
              <a:buFont charset="2" typeface="Wingdings"/>
              <a:buChar char=""/>
            </a:pPr>
            <a:r>
              <a:rPr lang="en-US" sz="2000">
                <a:solidFill>
                  <a:srgbClr val="ffff00"/>
                </a:solidFill>
                <a:latin typeface="Georgia"/>
              </a:rPr>
              <a:t>Third level</a:t>
            </a:r>
            <a:endParaRPr/>
          </a:p>
          <a:p>
            <a:pPr lvl="2">
              <a:buSzPct val="75000"/>
              <a:buFont charset="2" typeface="Wingdings 2"/>
              <a:buChar char=""/>
            </a:pPr>
            <a:r>
              <a:rPr lang="en-US" sz="2000">
                <a:solidFill>
                  <a:srgbClr val="000000"/>
                </a:solidFill>
                <a:latin typeface="Georgia"/>
              </a:rPr>
              <a:t>Fourth level</a:t>
            </a:r>
            <a:endParaRPr/>
          </a:p>
          <a:p>
            <a:pPr lvl="3">
              <a:buSzPct val="70000"/>
              <a:buFont charset="2" typeface="Wingdings"/>
              <a:buChar char=""/>
            </a:pPr>
            <a:r>
              <a:rPr lang="en-US">
                <a:solidFill>
                  <a:srgbClr val="ffff00"/>
                </a:solidFill>
                <a:latin typeface="Georgia"/>
              </a:rPr>
              <a:t>Fifth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7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0" y="6705720"/>
            <a:ext cx="9143640" cy="1519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2" name="CustomShape 2"/>
          <p:cNvSpPr/>
          <p:nvPr/>
        </p:nvSpPr>
        <p:spPr>
          <a:xfrm>
            <a:off x="0" y="0"/>
            <a:ext cx="9143640" cy="13928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3" name="CustomShape 3"/>
          <p:cNvSpPr/>
          <p:nvPr/>
        </p:nvSpPr>
        <p:spPr>
          <a:xfrm>
            <a:off x="0" y="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4" name="CustomShape 4"/>
          <p:cNvSpPr/>
          <p:nvPr/>
        </p:nvSpPr>
        <p:spPr>
          <a:xfrm>
            <a:off x="8991720" y="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5" name="CustomShape 5"/>
          <p:cNvSpPr/>
          <p:nvPr/>
        </p:nvSpPr>
        <p:spPr>
          <a:xfrm>
            <a:off x="149400" y="6388560"/>
            <a:ext cx="8832600" cy="309240"/>
          </a:xfrm>
          <a:prstGeom prst="rect">
            <a:avLst/>
          </a:prstGeom>
          <a:solidFill>
            <a:srgbClr val="ffff00"/>
          </a:solidFill>
        </p:spPr>
      </p:sp>
      <p:sp>
        <p:nvSpPr>
          <p:cNvPr id="106" name="CustomShape 6"/>
          <p:cNvSpPr/>
          <p:nvPr/>
        </p:nvSpPr>
        <p:spPr>
          <a:xfrm>
            <a:off x="152280" y="155520"/>
            <a:ext cx="8832600" cy="6546600"/>
          </a:xfrm>
          <a:prstGeom prst="rect">
            <a:avLst/>
          </a:prstGeom>
          <a:ln w="9360">
            <a:solidFill>
              <a:srgbClr val="e1e100"/>
            </a:solidFill>
            <a:miter/>
          </a:ln>
        </p:spPr>
      </p:sp>
      <p:sp>
        <p:nvSpPr>
          <p:cNvPr id="107" name="Line 7"/>
          <p:cNvSpPr/>
          <p:nvPr/>
        </p:nvSpPr>
        <p:spPr>
          <a:xfrm>
            <a:off x="152280" y="1276560"/>
            <a:ext cx="8832960" cy="0"/>
          </a:xfrm>
          <a:prstGeom prst="line">
            <a:avLst/>
          </a:prstGeom>
          <a:ln w="9360">
            <a:solidFill>
              <a:srgbClr val="e1e100"/>
            </a:solidFill>
            <a:custDash>
              <a:ds d="105000" sp="35000"/>
            </a:custDash>
            <a:round/>
          </a:ln>
        </p:spPr>
      </p:sp>
      <p:sp>
        <p:nvSpPr>
          <p:cNvPr id="108" name="CustomShape 8"/>
          <p:cNvSpPr/>
          <p:nvPr/>
        </p:nvSpPr>
        <p:spPr>
          <a:xfrm>
            <a:off x="4267080" y="956160"/>
            <a:ext cx="609120" cy="6091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9" name="CustomShape 9"/>
          <p:cNvSpPr/>
          <p:nvPr/>
        </p:nvSpPr>
        <p:spPr>
          <a:xfrm>
            <a:off x="4361760" y="1050480"/>
            <a:ext cx="420120" cy="420120"/>
          </a:xfrm>
          <a:prstGeom prst="rect">
            <a:avLst/>
          </a:prstGeom>
          <a:solidFill>
            <a:srgbClr val="ffffff"/>
          </a:solidFill>
          <a:ln w="50760">
            <a:solidFill>
              <a:srgbClr val="e1e100"/>
            </a:solidFill>
            <a:round/>
          </a:ln>
        </p:spPr>
      </p:sp>
      <p:sp>
        <p:nvSpPr>
          <p:cNvPr id="110" name="CustomShape 10"/>
          <p:cNvSpPr/>
          <p:nvPr/>
        </p:nvSpPr>
        <p:spPr>
          <a:xfrm>
            <a:off x="0" y="6705720"/>
            <a:ext cx="9143640" cy="1519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1" name="CustomShape 11"/>
          <p:cNvSpPr/>
          <p:nvPr/>
        </p:nvSpPr>
        <p:spPr>
          <a:xfrm>
            <a:off x="0" y="0"/>
            <a:ext cx="9143640" cy="15516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2" name="CustomShape 12"/>
          <p:cNvSpPr/>
          <p:nvPr/>
        </p:nvSpPr>
        <p:spPr>
          <a:xfrm>
            <a:off x="8991720" y="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3" name="CustomShape 13"/>
          <p:cNvSpPr/>
          <p:nvPr/>
        </p:nvSpPr>
        <p:spPr>
          <a:xfrm>
            <a:off x="0" y="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4" name="CustomShape 14"/>
          <p:cNvSpPr/>
          <p:nvPr/>
        </p:nvSpPr>
        <p:spPr>
          <a:xfrm>
            <a:off x="146160" y="6391800"/>
            <a:ext cx="8832600" cy="309240"/>
          </a:xfrm>
          <a:prstGeom prst="rect">
            <a:avLst/>
          </a:prstGeom>
          <a:solidFill>
            <a:srgbClr val="ffff00"/>
          </a:solidFill>
        </p:spPr>
      </p:sp>
      <p:sp>
        <p:nvSpPr>
          <p:cNvPr id="115" name="CustomShape 15"/>
          <p:cNvSpPr/>
          <p:nvPr/>
        </p:nvSpPr>
        <p:spPr>
          <a:xfrm>
            <a:off x="152280" y="158400"/>
            <a:ext cx="8832600" cy="6546600"/>
          </a:xfrm>
          <a:prstGeom prst="rect">
            <a:avLst/>
          </a:prstGeom>
          <a:ln w="9360">
            <a:solidFill>
              <a:srgbClr val="e1e100"/>
            </a:solidFill>
            <a:miter/>
          </a:ln>
        </p:spPr>
      </p:sp>
      <p:sp>
        <p:nvSpPr>
          <p:cNvPr id="116" name="PlaceHolder 16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3/21/12</a:t>
            </a:r>
            <a:endParaRPr/>
          </a:p>
        </p:txBody>
      </p:sp>
      <p:sp>
        <p:nvSpPr>
          <p:cNvPr id="117" name="PlaceHolder 17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18" name="PlaceHolder 18"/>
          <p:cNvSpPr>
            <a:spLocks noGrp="1"/>
          </p:cNvSpPr>
          <p:nvPr>
            <p:ph type="sldNum"/>
          </p:nvPr>
        </p:nvSpPr>
        <p:spPr>
          <a:xfrm>
            <a:off x="4267080" y="6324480"/>
            <a:ext cx="609120" cy="441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B1B14191-3161-4181-8121-5100E1314171}" type="slidenum">
              <a:rPr lang="en-US">
                <a:solidFill>
                  <a:srgbClr val="ffffff"/>
                </a:solidFill>
                <a:latin typeface="Georgia"/>
              </a:rPr>
              <a:t>&lt;number&gt;</a:t>
            </a:fld>
            <a:endParaRPr/>
          </a:p>
        </p:txBody>
      </p:sp>
      <p:sp>
        <p:nvSpPr>
          <p:cNvPr id="119" name="PlaceHolder 1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120" name="PlaceHolder 2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7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0" y="6705720"/>
            <a:ext cx="9143640" cy="1519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54" name="CustomShape 2"/>
          <p:cNvSpPr/>
          <p:nvPr/>
        </p:nvSpPr>
        <p:spPr>
          <a:xfrm>
            <a:off x="0" y="0"/>
            <a:ext cx="9143640" cy="13928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55" name="CustomShape 3"/>
          <p:cNvSpPr/>
          <p:nvPr/>
        </p:nvSpPr>
        <p:spPr>
          <a:xfrm>
            <a:off x="0" y="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56" name="CustomShape 4"/>
          <p:cNvSpPr/>
          <p:nvPr/>
        </p:nvSpPr>
        <p:spPr>
          <a:xfrm>
            <a:off x="8991720" y="0"/>
            <a:ext cx="151920" cy="68576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57" name="CustomShape 5"/>
          <p:cNvSpPr/>
          <p:nvPr/>
        </p:nvSpPr>
        <p:spPr>
          <a:xfrm>
            <a:off x="149400" y="6388560"/>
            <a:ext cx="8832600" cy="309240"/>
          </a:xfrm>
          <a:prstGeom prst="rect">
            <a:avLst/>
          </a:prstGeom>
          <a:solidFill>
            <a:srgbClr val="ffff00"/>
          </a:solidFill>
        </p:spPr>
      </p:sp>
      <p:sp>
        <p:nvSpPr>
          <p:cNvPr id="158" name="CustomShape 6"/>
          <p:cNvSpPr/>
          <p:nvPr/>
        </p:nvSpPr>
        <p:spPr>
          <a:xfrm>
            <a:off x="152280" y="155520"/>
            <a:ext cx="8832600" cy="6546600"/>
          </a:xfrm>
          <a:prstGeom prst="rect">
            <a:avLst/>
          </a:prstGeom>
          <a:ln w="9360">
            <a:solidFill>
              <a:srgbClr val="e1e100"/>
            </a:solidFill>
            <a:miter/>
          </a:ln>
        </p:spPr>
      </p:sp>
      <p:sp>
        <p:nvSpPr>
          <p:cNvPr id="159" name="Line 7"/>
          <p:cNvSpPr/>
          <p:nvPr/>
        </p:nvSpPr>
        <p:spPr>
          <a:xfrm>
            <a:off x="152280" y="1276560"/>
            <a:ext cx="8832960" cy="0"/>
          </a:xfrm>
          <a:prstGeom prst="line">
            <a:avLst/>
          </a:prstGeom>
          <a:ln w="9360">
            <a:solidFill>
              <a:srgbClr val="e1e100"/>
            </a:solidFill>
            <a:custDash>
              <a:ds d="105000" sp="35000"/>
            </a:custDash>
            <a:round/>
          </a:ln>
        </p:spPr>
      </p:sp>
      <p:sp>
        <p:nvSpPr>
          <p:cNvPr id="160" name="CustomShape 8"/>
          <p:cNvSpPr/>
          <p:nvPr/>
        </p:nvSpPr>
        <p:spPr>
          <a:xfrm>
            <a:off x="4267080" y="956160"/>
            <a:ext cx="609120" cy="60912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61" name="CustomShape 9"/>
          <p:cNvSpPr/>
          <p:nvPr/>
        </p:nvSpPr>
        <p:spPr>
          <a:xfrm>
            <a:off x="4361760" y="1050480"/>
            <a:ext cx="420120" cy="420120"/>
          </a:xfrm>
          <a:prstGeom prst="rect">
            <a:avLst/>
          </a:prstGeom>
          <a:solidFill>
            <a:srgbClr val="ffffff"/>
          </a:solidFill>
          <a:ln w="50760">
            <a:solidFill>
              <a:srgbClr val="e1e100"/>
            </a:solidFill>
            <a:round/>
          </a:ln>
        </p:spPr>
      </p:sp>
      <p:sp>
        <p:nvSpPr>
          <p:cNvPr id="162" name="PlaceHolder 10"/>
          <p:cNvSpPr>
            <a:spLocks noGrp="1"/>
          </p:cNvSpPr>
          <p:nvPr>
            <p:ph type="title"/>
          </p:nvPr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lang="en-US" sz="3300">
                <a:solidFill>
                  <a:srgbClr val="e1e100"/>
                </a:solidFill>
                <a:latin typeface="Georgia"/>
              </a:rPr>
              <a:t>Click to edit the title text formatClick to edit Master title style</a:t>
            </a:r>
            <a:endParaRPr/>
          </a:p>
        </p:txBody>
      </p:sp>
      <p:sp>
        <p:nvSpPr>
          <p:cNvPr id="163" name="PlaceHolder 11"/>
          <p:cNvSpPr>
            <a:spLocks noGrp="1"/>
          </p:cNvSpPr>
          <p:nvPr>
            <p:ph type="dt"/>
          </p:nvPr>
        </p:nvSpPr>
        <p:spPr>
          <a:xfrm>
            <a:off x="5791320" y="6409800"/>
            <a:ext cx="3044520" cy="3654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3/21/12</a:t>
            </a:r>
            <a:endParaRPr/>
          </a:p>
        </p:txBody>
      </p:sp>
      <p:sp>
        <p:nvSpPr>
          <p:cNvPr id="164" name="PlaceHolder 12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65" name="PlaceHolder 13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91318111-A101-41F1-9131-A1A1412171E1}" type="slidenum">
              <a:rPr lang="en-US">
                <a:solidFill>
                  <a:srgbClr val="ffff00"/>
                </a:solidFill>
                <a:latin typeface="Georgia"/>
              </a:rPr>
              <a:t>&lt;number&gt;</a:t>
            </a:fld>
            <a:endParaRPr/>
          </a:p>
        </p:txBody>
      </p:sp>
      <p:sp>
        <p:nvSpPr>
          <p:cNvPr id="166" name="Line 14"/>
          <p:cNvSpPr/>
          <p:nvPr/>
        </p:nvSpPr>
        <p:spPr>
          <a:xfrm flipV="1">
            <a:off x="4563000" y="1575360"/>
            <a:ext cx="9000" cy="4819680"/>
          </a:xfrm>
          <a:prstGeom prst="line">
            <a:avLst/>
          </a:prstGeom>
          <a:ln w="9360">
            <a:solidFill>
              <a:srgbClr val="000000"/>
            </a:solidFill>
            <a:custDash>
              <a:ds d="105000" sp="35000"/>
            </a:custDash>
            <a:round/>
          </a:ln>
        </p:spPr>
      </p:sp>
      <p:sp>
        <p:nvSpPr>
          <p:cNvPr id="167" name="PlaceHolder 15"/>
          <p:cNvSpPr>
            <a:spLocks noGrp="1"/>
          </p:cNvSpPr>
          <p:nvPr>
            <p:ph type="body"/>
          </p:nvPr>
        </p:nvSpPr>
        <p:spPr>
          <a:xfrm>
            <a:off x="301680" y="1371600"/>
            <a:ext cx="4038120" cy="468144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SzPct val="70000"/>
              <a:buFont charset="2" typeface="Wingdings"/>
              <a:buChar char=""/>
            </a:pPr>
            <a:r>
              <a:rPr lang="en-US" sz="2200">
                <a:solidFill>
                  <a:srgbClr val="000000"/>
                </a:solidFill>
                <a:latin typeface="Georgia"/>
              </a:rPr>
              <a:t>Second level</a:t>
            </a:r>
            <a:endParaRPr/>
          </a:p>
          <a:p>
            <a:pPr lvl="1">
              <a:buSzPct val="70000"/>
              <a:buFont charset="2" typeface="Wingdings"/>
              <a:buChar char=""/>
            </a:pPr>
            <a:r>
              <a:rPr lang="en-US" sz="2000">
                <a:solidFill>
                  <a:srgbClr val="ffff00"/>
                </a:solidFill>
                <a:latin typeface="Georgia"/>
              </a:rPr>
              <a:t>Third level</a:t>
            </a:r>
            <a:endParaRPr/>
          </a:p>
          <a:p>
            <a:pPr lvl="2">
              <a:buSzPct val="75000"/>
              <a:buFont charset="2" typeface="Wingdings 2"/>
              <a:buChar char=""/>
            </a:pPr>
            <a:r>
              <a:rPr lang="en-US" sz="2000">
                <a:solidFill>
                  <a:srgbClr val="000000"/>
                </a:solidFill>
                <a:latin typeface="Georgia"/>
              </a:rPr>
              <a:t>Fourth level</a:t>
            </a:r>
            <a:endParaRPr/>
          </a:p>
          <a:p>
            <a:pPr lvl="3">
              <a:buSzPct val="70000"/>
              <a:buFont charset="2" typeface="Wingdings"/>
              <a:buChar char=""/>
            </a:pPr>
            <a:r>
              <a:rPr lang="en-US">
                <a:solidFill>
                  <a:srgbClr val="ffff00"/>
                </a:solidFill>
                <a:latin typeface="Georgia"/>
              </a:rPr>
              <a:t>Fifth level</a:t>
            </a:r>
            <a:endParaRPr/>
          </a:p>
        </p:txBody>
      </p:sp>
      <p:sp>
        <p:nvSpPr>
          <p:cNvPr id="168" name="PlaceHolder 16"/>
          <p:cNvSpPr>
            <a:spLocks noGrp="1"/>
          </p:cNvSpPr>
          <p:nvPr>
            <p:ph type="body"/>
          </p:nvPr>
        </p:nvSpPr>
        <p:spPr>
          <a:xfrm>
            <a:off x="4800600" y="1371600"/>
            <a:ext cx="4038120" cy="468144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SzPct val="70000"/>
              <a:buFont charset="2" typeface="Wingdings"/>
              <a:buChar char=""/>
            </a:pPr>
            <a:r>
              <a:rPr lang="en-US" sz="2200">
                <a:solidFill>
                  <a:srgbClr val="000000"/>
                </a:solidFill>
                <a:latin typeface="Georgia"/>
              </a:rPr>
              <a:t>Second level</a:t>
            </a:r>
            <a:endParaRPr/>
          </a:p>
          <a:p>
            <a:pPr lvl="1">
              <a:buSzPct val="70000"/>
              <a:buFont charset="2" typeface="Wingdings"/>
              <a:buChar char=""/>
            </a:pPr>
            <a:r>
              <a:rPr lang="en-US" sz="2000">
                <a:solidFill>
                  <a:srgbClr val="ffff00"/>
                </a:solidFill>
                <a:latin typeface="Georgia"/>
              </a:rPr>
              <a:t>Third level</a:t>
            </a:r>
            <a:endParaRPr/>
          </a:p>
          <a:p>
            <a:pPr lvl="2">
              <a:buSzPct val="75000"/>
              <a:buFont charset="2" typeface="Wingdings 2"/>
              <a:buChar char=""/>
            </a:pPr>
            <a:r>
              <a:rPr lang="en-US" sz="2000">
                <a:solidFill>
                  <a:srgbClr val="000000"/>
                </a:solidFill>
                <a:latin typeface="Georgia"/>
              </a:rPr>
              <a:t>Fourth level</a:t>
            </a:r>
            <a:endParaRPr/>
          </a:p>
          <a:p>
            <a:pPr lvl="3">
              <a:buSzPct val="70000"/>
              <a:buFont charset="2" typeface="Wingdings"/>
              <a:buChar char=""/>
            </a:pPr>
            <a:r>
              <a:rPr lang="en-US">
                <a:solidFill>
                  <a:srgbClr val="ffff00"/>
                </a:solidFill>
                <a:latin typeface="Georgia"/>
              </a:rPr>
              <a:t>Fifth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mailto:tborchar@iwu.edu" TargetMode="External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tel:%28309%29%20826-2056" TargetMode="External"/><Relationship Id="rId2" Type="http://schemas.openxmlformats.org/officeDocument/2006/relationships/hyperlink" Target="mailto:mhuang@iwu.edu" TargetMode="External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://apoonline.org/" TargetMode="External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1371600" y="2819520"/>
            <a:ext cx="6400440" cy="17521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Georgia"/>
              </a:rPr>
              <a:t>Spring Semester 2012</a:t>
            </a:r>
            <a:endParaRPr/>
          </a:p>
        </p:txBody>
      </p:sp>
      <p:sp>
        <p:nvSpPr>
          <p:cNvPr id="207" name="TextShape 2"/>
          <p:cNvSpPr txBox="1"/>
          <p:nvPr/>
        </p:nvSpPr>
        <p:spPr>
          <a:xfrm>
            <a:off x="457200" y="685800"/>
            <a:ext cx="8229240" cy="1469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Futura"/>
              </a:rPr>
              <a:t>ALPHA PHI OMEGA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VP Fellowship: Vicki Simmons</a:t>
            </a:r>
            <a:r>
              <a:rPr b="1" lang="en-US" sz="3300">
                <a:solidFill>
                  <a:srgbClr val="0070c0"/>
                </a:solidFill>
                <a:latin typeface="Georgia"/>
              </a:rPr>
              <a:t>
</a:t>
            </a:r>
            <a:r>
              <a:rPr b="1" lang="en-US" sz="2200">
                <a:solidFill>
                  <a:srgbClr val="0070c0"/>
                </a:solidFill>
                <a:latin typeface="Georgia"/>
              </a:rPr>
              <a:t>email: apo.oe.fellowship@gmail.com</a:t>
            </a:r>
            <a:endParaRPr/>
          </a:p>
        </p:txBody>
      </p:sp>
      <p:sp>
        <p:nvSpPr>
          <p:cNvPr id="233" name="TextShape 2"/>
          <p:cNvSpPr txBox="1"/>
          <p:nvPr/>
        </p:nvSpPr>
        <p:spPr>
          <a:xfrm>
            <a:off x="301680" y="1527120"/>
            <a:ext cx="8503560" cy="47973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b="1" lang="en-US" sz="2400">
                <a:solidFill>
                  <a:srgbClr val="ffff00"/>
                </a:solidFill>
                <a:latin typeface="Georgia"/>
              </a:rPr>
              <a:t>Hooray, Formal is this Saturday!!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7-10 p.m. at Hawthorn Suites (directions on back of tickets)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tickets are $10 - I will take money now/tomorrow from 11:15-noon or 4-5 in CNS atrium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Upcoming fellowships: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Pilates: Wednesday, 3/21 at 7 pm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Dinner at FlatTop: Thursday, 3/29 at 6 pm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Ice Cream at Coldstone: Thursday, 4/12 at 7:30 pm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Undercover XX: Friday, 4/13 at 8 pm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Treasurer: Ben Gesensway</a:t>
            </a:r>
            <a:r>
              <a:rPr b="1" lang="en-US" sz="3300">
                <a:solidFill>
                  <a:srgbClr val="0070c0"/>
                </a:solidFill>
                <a:latin typeface="Georgia"/>
              </a:rPr>
              <a:t>
</a:t>
            </a:r>
            <a:r>
              <a:rPr b="1" lang="en-US" sz="2200">
                <a:solidFill>
                  <a:srgbClr val="0070c0"/>
                </a:solidFill>
                <a:latin typeface="Georgia"/>
              </a:rPr>
              <a:t>email: apo.oe.treasurer@gmail.com</a:t>
            </a:r>
            <a:endParaRPr/>
          </a:p>
        </p:txBody>
      </p:sp>
      <p:sp>
        <p:nvSpPr>
          <p:cNvPr id="235" name="TextShape 2"/>
          <p:cNvSpPr txBox="1"/>
          <p:nvPr/>
        </p:nvSpPr>
        <p:spPr>
          <a:xfrm>
            <a:off x="301680" y="1527120"/>
            <a:ext cx="8503560" cy="50259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Pizza on the Quad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  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March 31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   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11pm - 1 am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Car Wash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  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April 14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  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11am - 5pm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  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Kroger parking lot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  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2 shifts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Pledge Educator: Liz Kuehn</a:t>
            </a:r>
            <a:r>
              <a:rPr b="1" lang="en-US" sz="3300">
                <a:solidFill>
                  <a:srgbClr val="0070c0"/>
                </a:solidFill>
                <a:latin typeface="Georgia"/>
              </a:rPr>
              <a:t>
</a:t>
            </a:r>
            <a:r>
              <a:rPr b="1" lang="en-US" sz="2200">
                <a:solidFill>
                  <a:srgbClr val="0070c0"/>
                </a:solidFill>
                <a:latin typeface="Georgia"/>
              </a:rPr>
              <a:t>email: apo.oe.pledge@gmail.com</a:t>
            </a:r>
            <a:endParaRPr/>
          </a:p>
        </p:txBody>
      </p:sp>
      <p:sp>
        <p:nvSpPr>
          <p:cNvPr id="237" name="TextShape 2"/>
          <p:cNvSpPr txBox="1"/>
          <p:nvPr/>
        </p:nvSpPr>
        <p:spPr>
          <a:xfrm>
            <a:off x="301680" y="1527120"/>
            <a:ext cx="8503560" cy="51019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400">
                <a:solidFill>
                  <a:srgbClr val="ffff00"/>
                </a:solidFill>
                <a:latin typeface="Georgia"/>
              </a:rPr>
              <a:t>Pledge meetings are held in </a:t>
            </a:r>
            <a:r>
              <a:rPr b="1" lang="en-US" sz="2400">
                <a:solidFill>
                  <a:srgbClr val="ffff00"/>
                </a:solidFill>
                <a:latin typeface="Georgia"/>
              </a:rPr>
              <a:t>CNS C102 at 8:15pm on Tuesdays </a:t>
            </a:r>
            <a:r>
              <a:rPr lang="en-US" sz="2400">
                <a:solidFill>
                  <a:srgbClr val="ffff00"/>
                </a:solidFill>
                <a:latin typeface="Georgia"/>
              </a:rPr>
              <a:t>and actives need to come to at least one meeting!!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400">
                <a:solidFill>
                  <a:srgbClr val="ffff00"/>
                </a:solidFill>
                <a:latin typeface="Georgia"/>
              </a:rPr>
              <a:t>Pledges keep sending your hours (service, fellowship, and leadership points) to Tim-- </a:t>
            </a:r>
            <a:r>
              <a:rPr lang="en-US" sz="2400" u="sng">
                <a:solidFill>
                  <a:srgbClr val="ffff00"/>
                </a:solidFill>
                <a:latin typeface="Georgia"/>
                <a:hlinkClick r:id="rId1"/>
              </a:rPr>
              <a:t>tborchar@iwu.edu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VP Membership: Katherine Henning</a:t>
            </a:r>
            <a:r>
              <a:rPr b="1" lang="en-US" sz="3300">
                <a:solidFill>
                  <a:srgbClr val="0070c0"/>
                </a:solidFill>
                <a:latin typeface="Georgia"/>
              </a:rPr>
              <a:t>
</a:t>
            </a:r>
            <a:r>
              <a:rPr b="1" lang="en-US" sz="2200">
                <a:solidFill>
                  <a:srgbClr val="0070c0"/>
                </a:solidFill>
                <a:latin typeface="Georgia"/>
              </a:rPr>
              <a:t>email: apo.oe.membership@gmail.com</a:t>
            </a:r>
            <a:endParaRPr/>
          </a:p>
        </p:txBody>
      </p:sp>
      <p:sp>
        <p:nvSpPr>
          <p:cNvPr id="239" name="TextShape 2"/>
          <p:cNvSpPr txBox="1"/>
          <p:nvPr/>
        </p:nvSpPr>
        <p:spPr>
          <a:xfrm>
            <a:off x="301680" y="1527120"/>
            <a:ext cx="8503560" cy="45716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Hours sent in spreadsheet. Questions?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Study Abroad care packages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Birthdays:      Allison Whitley – March 7th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           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Chelsea Werries – March 8th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           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Ashley Clifford – March 10th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           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Emily Shearer – March 10th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           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Tim Borchardt – March 17th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             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 Katelyn Fink –March 20th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</p:txBody>
      </p:sp>
      <p:pic>
        <p:nvPicPr>
          <p:cNvPr descr="" id="24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52280" y="5181480"/>
            <a:ext cx="8991360" cy="167616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Meet Your Brothers</a:t>
            </a:r>
            <a:endParaRPr/>
          </a:p>
        </p:txBody>
      </p:sp>
      <p:sp>
        <p:nvSpPr>
          <p:cNvPr id="242" name="TextShape 2"/>
          <p:cNvSpPr txBox="1"/>
          <p:nvPr/>
        </p:nvSpPr>
        <p:spPr>
          <a:xfrm>
            <a:off x="4648320" y="1371600"/>
            <a:ext cx="4266720" cy="4681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2500" u="sng">
                <a:solidFill>
                  <a:srgbClr val="ffffff"/>
                </a:solidFill>
                <a:latin typeface="Georgia"/>
              </a:rPr>
              <a:t>Kim Cheffer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Favorite food is the Red Velvet Cheesecake  from the Cheesecake Factory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Favorite animal is the wombat</a:t>
            </a:r>
            <a:endParaRPr/>
          </a:p>
        </p:txBody>
      </p:sp>
      <p:sp>
        <p:nvSpPr>
          <p:cNvPr id="243" name="TextShape 3"/>
          <p:cNvSpPr txBox="1"/>
          <p:nvPr/>
        </p:nvSpPr>
        <p:spPr>
          <a:xfrm>
            <a:off x="301680" y="1371600"/>
            <a:ext cx="4193640" cy="4681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2500" u="sng">
                <a:solidFill>
                  <a:srgbClr val="ffff00"/>
                </a:solidFill>
                <a:latin typeface="Georgia"/>
              </a:rPr>
              <a:t>Janette Abbasi</a:t>
            </a:r>
            <a:r>
              <a:rPr lang="en-US" sz="2500">
                <a:solidFill>
                  <a:srgbClr val="ffff00"/>
                </a:solidFill>
                <a:latin typeface="Georgia"/>
              </a:rPr>
              <a:t> 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 </a:t>
            </a:r>
            <a:r>
              <a:rPr lang="en-US" sz="2500">
                <a:solidFill>
                  <a:srgbClr val="ffff00"/>
                </a:solidFill>
                <a:latin typeface="Georgia"/>
              </a:rPr>
              <a:t>Skipped kindergarten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Can speak English, Arabic and Spanish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Lived in Jordan for 4 years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Meet Your Brothers</a:t>
            </a:r>
            <a:endParaRPr/>
          </a:p>
        </p:txBody>
      </p:sp>
      <p:sp>
        <p:nvSpPr>
          <p:cNvPr id="245" name="TextShape 2"/>
          <p:cNvSpPr txBox="1"/>
          <p:nvPr/>
        </p:nvSpPr>
        <p:spPr>
          <a:xfrm>
            <a:off x="4648320" y="1371600"/>
            <a:ext cx="4266720" cy="4681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2500" u="sng">
                <a:solidFill>
                  <a:srgbClr val="ffffff"/>
                </a:solidFill>
                <a:latin typeface="Georgia"/>
              </a:rPr>
              <a:t>Kelsey Koterla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Stephen Hawking stole his “Brief History of Time” from her 4th grade paper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Enjoys tennis and badminton</a:t>
            </a:r>
            <a:endParaRPr/>
          </a:p>
        </p:txBody>
      </p:sp>
      <p:sp>
        <p:nvSpPr>
          <p:cNvPr id="246" name="TextShape 3"/>
          <p:cNvSpPr txBox="1"/>
          <p:nvPr/>
        </p:nvSpPr>
        <p:spPr>
          <a:xfrm>
            <a:off x="301680" y="1371600"/>
            <a:ext cx="4193640" cy="4681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2500" u="sng">
                <a:solidFill>
                  <a:srgbClr val="ffff00"/>
                </a:solidFill>
                <a:latin typeface="Georgia"/>
              </a:rPr>
              <a:t>Chelsea Werries</a:t>
            </a:r>
            <a:endParaRPr/>
          </a:p>
          <a:p>
            <a:pPr>
              <a:lnSpc>
                <a:spcPct val="100000"/>
              </a:lnSpc>
            </a:pPr>
            <a:r>
              <a:rPr lang="en-US" sz="2500">
                <a:solidFill>
                  <a:srgbClr val="ffff00"/>
                </a:solidFill>
                <a:latin typeface="Georgia"/>
              </a:rPr>
              <a:t>  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Is double-jointed in her thumbs and can do weird tricks with them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She does not have a favorite color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Meet Your Brothers</a:t>
            </a:r>
            <a:endParaRPr/>
          </a:p>
        </p:txBody>
      </p:sp>
      <p:sp>
        <p:nvSpPr>
          <p:cNvPr id="248" name="TextShape 2"/>
          <p:cNvSpPr txBox="1"/>
          <p:nvPr/>
        </p:nvSpPr>
        <p:spPr>
          <a:xfrm>
            <a:off x="4648320" y="1371600"/>
            <a:ext cx="4266720" cy="4681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2500" u="sng">
                <a:solidFill>
                  <a:srgbClr val="ffffff"/>
                </a:solidFill>
                <a:latin typeface="Georgia"/>
              </a:rPr>
              <a:t>Sarah Bergman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Adores Williams-Sinoma because she loves to bake</a:t>
            </a:r>
            <a:endParaRPr/>
          </a:p>
        </p:txBody>
      </p:sp>
      <p:sp>
        <p:nvSpPr>
          <p:cNvPr id="249" name="TextShape 3"/>
          <p:cNvSpPr txBox="1"/>
          <p:nvPr/>
        </p:nvSpPr>
        <p:spPr>
          <a:xfrm>
            <a:off x="301680" y="1371600"/>
            <a:ext cx="4193640" cy="4681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2500" u="sng">
                <a:solidFill>
                  <a:srgbClr val="ffff00"/>
                </a:solidFill>
                <a:latin typeface="Georgia"/>
              </a:rPr>
              <a:t>Rebeca Cruz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Her name only has one ‘c’ in it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Enjoys the movie Mulan</a:t>
            </a:r>
            <a:r>
              <a:rPr lang="en-US" sz="2500">
                <a:solidFill>
                  <a:srgbClr val="ffff00"/>
                </a:solidFill>
                <a:latin typeface="Georgia"/>
              </a:rPr>
              <a:t>
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Meet Your Brothers</a:t>
            </a:r>
            <a:endParaRPr/>
          </a:p>
        </p:txBody>
      </p:sp>
      <p:sp>
        <p:nvSpPr>
          <p:cNvPr id="251" name="TextShape 2"/>
          <p:cNvSpPr txBox="1"/>
          <p:nvPr/>
        </p:nvSpPr>
        <p:spPr>
          <a:xfrm>
            <a:off x="4648320" y="1371600"/>
            <a:ext cx="4266720" cy="4681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2500" u="sng">
                <a:solidFill>
                  <a:srgbClr val="ffffff"/>
                </a:solidFill>
                <a:latin typeface="Georgia"/>
              </a:rPr>
              <a:t>Jill Zierden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Is always mistaken as younger than her sister (to whom she is 4 ½ years older)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  <a:p>
            <a:pPr algn="r"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ff"/>
                </a:solidFill>
                <a:latin typeface="Georgia"/>
              </a:rPr>
              <a:t>Likes the movie Spirited Away</a:t>
            </a:r>
            <a:endParaRPr/>
          </a:p>
        </p:txBody>
      </p:sp>
      <p:sp>
        <p:nvSpPr>
          <p:cNvPr id="252" name="TextShape 3"/>
          <p:cNvSpPr txBox="1"/>
          <p:nvPr/>
        </p:nvSpPr>
        <p:spPr>
          <a:xfrm>
            <a:off x="301680" y="1371600"/>
            <a:ext cx="4193640" cy="46814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2500" u="sng">
                <a:solidFill>
                  <a:srgbClr val="ffff00"/>
                </a:solidFill>
                <a:latin typeface="Georgia"/>
              </a:rPr>
              <a:t>Simeon Pratt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Is a master of Brazilian Jujitsu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500">
                <a:solidFill>
                  <a:srgbClr val="ffff00"/>
                </a:solidFill>
                <a:latin typeface="Georgia"/>
              </a:rPr>
              <a:t>Favorite animal is the lynx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30492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000">
                <a:solidFill>
                  <a:srgbClr val="0070c0"/>
                </a:solidFill>
                <a:latin typeface="Georgia"/>
              </a:rPr>
              <a:t>VP Communications: Lindsay Bow</a:t>
            </a:r>
            <a:r>
              <a:rPr b="1" lang="en-US" sz="3000">
                <a:solidFill>
                  <a:srgbClr val="0070c0"/>
                </a:solidFill>
                <a:latin typeface="Georgia"/>
              </a:rPr>
              <a:t>
</a:t>
            </a:r>
            <a:r>
              <a:rPr b="1" lang="en-US" sz="2200">
                <a:solidFill>
                  <a:srgbClr val="0070c0"/>
                </a:solidFill>
                <a:latin typeface="Georgia"/>
              </a:rPr>
              <a:t>email: apo.oe.communications@gmail.com</a:t>
            </a:r>
            <a:endParaRPr/>
          </a:p>
        </p:txBody>
      </p:sp>
      <p:sp>
        <p:nvSpPr>
          <p:cNvPr id="254" name="TextShape 2"/>
          <p:cNvSpPr txBox="1"/>
          <p:nvPr/>
        </p:nvSpPr>
        <p:spPr>
          <a:xfrm>
            <a:off x="301680" y="1527120"/>
            <a:ext cx="8503560" cy="45716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T-shirts are $17.66 each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255" name="Picture 8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2057400"/>
            <a:ext cx="3902400" cy="3733560"/>
          </a:xfrm>
          <a:prstGeom prst="rect">
            <a:avLst/>
          </a:prstGeom>
        </p:spPr>
      </p:pic>
      <p:pic>
        <p:nvPicPr>
          <p:cNvPr descr="" id="256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0" y="1981080"/>
            <a:ext cx="3892680" cy="3724200"/>
          </a:xfrm>
          <a:prstGeom prst="rect">
            <a:avLst/>
          </a:prstGeom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lang="en-US" sz="3300">
                <a:solidFill>
                  <a:srgbClr val="0070c0"/>
                </a:solidFill>
                <a:latin typeface="Georgia"/>
              </a:rPr>
              <a:t>Design #4</a:t>
            </a:r>
            <a:endParaRPr/>
          </a:p>
        </p:txBody>
      </p:sp>
      <p:pic>
        <p:nvPicPr>
          <p:cNvPr descr="" id="258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152280" y="152280"/>
            <a:ext cx="2895120" cy="3860280"/>
          </a:xfrm>
          <a:prstGeom prst="rect">
            <a:avLst/>
          </a:prstGeom>
        </p:spPr>
      </p:pic>
      <p:pic>
        <p:nvPicPr>
          <p:cNvPr descr="" id="25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477120" y="152280"/>
            <a:ext cx="2514240" cy="2437920"/>
          </a:xfrm>
          <a:prstGeom prst="rect">
            <a:avLst/>
          </a:prstGeom>
        </p:spPr>
      </p:pic>
      <p:pic>
        <p:nvPicPr>
          <p:cNvPr descr="" id="26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581280" y="4114800"/>
            <a:ext cx="2057040" cy="2742840"/>
          </a:xfrm>
          <a:prstGeom prst="rect">
            <a:avLst/>
          </a:prstGeom>
        </p:spPr>
      </p:pic>
      <p:pic>
        <p:nvPicPr>
          <p:cNvPr descr="" id="261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6629400" y="2675880"/>
            <a:ext cx="2361960" cy="4029120"/>
          </a:xfrm>
          <a:prstGeom prst="rect">
            <a:avLst/>
          </a:prstGeom>
        </p:spPr>
      </p:pic>
      <p:pic>
        <p:nvPicPr>
          <p:cNvPr descr="" id="262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3200400" y="152280"/>
            <a:ext cx="2895120" cy="3860280"/>
          </a:xfrm>
          <a:prstGeom prst="rect">
            <a:avLst/>
          </a:prstGeom>
        </p:spPr>
      </p:pic>
      <p:pic>
        <p:nvPicPr>
          <p:cNvPr descr="" id="263" name="Picture 8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" y="4191120"/>
            <a:ext cx="2819160" cy="211428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President: Carly Wilson</a:t>
            </a:r>
            <a:r>
              <a:rPr b="1" lang="en-US" sz="3300">
                <a:solidFill>
                  <a:srgbClr val="0070c0"/>
                </a:solidFill>
                <a:latin typeface="Georgia"/>
              </a:rPr>
              <a:t>
</a:t>
            </a:r>
            <a:r>
              <a:rPr b="1" lang="en-US" sz="2200">
                <a:solidFill>
                  <a:srgbClr val="0070c0"/>
                </a:solidFill>
                <a:latin typeface="Georgia"/>
              </a:rPr>
              <a:t>email: apo.oe.president@gmail.com</a:t>
            </a:r>
            <a:endParaRPr/>
          </a:p>
        </p:txBody>
      </p:sp>
      <p:sp>
        <p:nvSpPr>
          <p:cNvPr id="209" name="TextShape 2"/>
          <p:cNvSpPr txBox="1"/>
          <p:nvPr/>
        </p:nvSpPr>
        <p:spPr>
          <a:xfrm>
            <a:off x="301680" y="1527120"/>
            <a:ext cx="8503560" cy="510192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  <a:p>
            <a:endParaRPr/>
          </a:p>
        </p:txBody>
      </p:sp>
      <p:sp>
        <p:nvSpPr>
          <p:cNvPr id="210" name="CustomShape 3"/>
          <p:cNvSpPr/>
          <p:nvPr/>
        </p:nvSpPr>
        <p:spPr>
          <a:xfrm>
            <a:off x="0" y="-184680"/>
            <a:ext cx="184320" cy="369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11" name="CustomShape 4"/>
          <p:cNvSpPr/>
          <p:nvPr/>
        </p:nvSpPr>
        <p:spPr>
          <a:xfrm>
            <a:off x="228600" y="1755720"/>
            <a:ext cx="8686440" cy="7315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 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endParaRPr/>
          </a:p>
        </p:txBody>
      </p:sp>
      <p:sp>
        <p:nvSpPr>
          <p:cNvPr id="212" name="CustomShape 5"/>
          <p:cNvSpPr/>
          <p:nvPr/>
        </p:nvSpPr>
        <p:spPr>
          <a:xfrm>
            <a:off x="380880" y="1447920"/>
            <a:ext cx="8305560" cy="53330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Welcome Meagan Savage!!!! APO Field Representative</a:t>
            </a:r>
            <a:r>
              <a:rPr lang="en-US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Awards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Nomination Procedure 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Nominations March 27 and April 3!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President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VP Community Service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VP Campus, National, Fraternity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VP Membership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VP Pledge Education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VP Fellowship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VP Communications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Sergeant at Arms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Treasurer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VP Leadership?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00"/>
                </a:solidFill>
                <a:latin typeface="Georgia"/>
              </a:rPr>
              <a:t>Fundraising Chair?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
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</p:spPr>
      </p:sp>
      <p:sp>
        <p:nvSpPr>
          <p:cNvPr id="265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</p:spPr>
      </p:sp>
      <p:sp>
        <p:nvSpPr>
          <p:cNvPr id="266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</p:spPr>
      </p:sp>
      <p:pic>
        <p:nvPicPr>
          <p:cNvPr descr="" id="267" name="Picture 7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228600"/>
            <a:ext cx="3962160" cy="2971440"/>
          </a:xfrm>
          <a:prstGeom prst="rect">
            <a:avLst/>
          </a:prstGeom>
        </p:spPr>
      </p:pic>
      <p:pic>
        <p:nvPicPr>
          <p:cNvPr descr="" id="268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5029200" y="228600"/>
            <a:ext cx="3638160" cy="4851000"/>
          </a:xfrm>
          <a:prstGeom prst="rect">
            <a:avLst/>
          </a:prstGeom>
        </p:spPr>
      </p:pic>
      <p:pic>
        <p:nvPicPr>
          <p:cNvPr descr="" id="269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380880" y="3276720"/>
            <a:ext cx="4140000" cy="3104640"/>
          </a:xfrm>
          <a:prstGeom prst="rect">
            <a:avLst/>
          </a:prstGeom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7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317880"/>
            <a:ext cx="9143640" cy="7175520"/>
          </a:xfrm>
          <a:prstGeom prst="rect">
            <a:avLst/>
          </a:prstGeom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Appointed Positions:</a:t>
            </a:r>
            <a:endParaRPr/>
          </a:p>
        </p:txBody>
      </p:sp>
      <p:sp>
        <p:nvSpPr>
          <p:cNvPr id="272" name="TextShape 2"/>
          <p:cNvSpPr txBox="1"/>
          <p:nvPr/>
        </p:nvSpPr>
        <p:spPr>
          <a:xfrm>
            <a:off x="301680" y="1527120"/>
            <a:ext cx="8503560" cy="45716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Student Senate Liaison - Sarah Bergman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Chaplain - Daniel Maurer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Historian - Kaitlyn Eichinger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Alumni Chair - Tiara Thomas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Webmaster - Thomas Simmons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Leadership Chair - Hayley Harroun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Section 50 Service Project Chair – Emily Schmidt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Old Business</a:t>
            </a:r>
            <a:endParaRPr/>
          </a:p>
        </p:txBody>
      </p:sp>
      <p:sp>
        <p:nvSpPr>
          <p:cNvPr id="274" name="TextShape 2"/>
          <p:cNvSpPr txBox="1"/>
          <p:nvPr/>
        </p:nvSpPr>
        <p:spPr>
          <a:xfrm>
            <a:off x="301680" y="1527120"/>
            <a:ext cx="8503560" cy="45716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New Business</a:t>
            </a:r>
            <a:endParaRPr/>
          </a:p>
        </p:txBody>
      </p:sp>
      <p:sp>
        <p:nvSpPr>
          <p:cNvPr id="276" name="TextShape 2"/>
          <p:cNvSpPr txBox="1"/>
          <p:nvPr/>
        </p:nvSpPr>
        <p:spPr>
          <a:xfrm>
            <a:off x="301680" y="1527120"/>
            <a:ext cx="8503560" cy="45716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Section 6.10:  Vice-President of Leadership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The Vice President of Leadership shall: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A. arrange and promote all leadership activities for the active body and shall encourage members to attend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B. appoint an Assistant Leadership Chairman and any other members necessary to assist in their responsibilities as needed -- this committee shall be called the Leadership Committee, within which the Vice President of Leadership shall chair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C. maintain a summary of all leadership activities and contacts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D. present a project proposal for each activity to the Executive Board for any necessary discussion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lang="en-US" sz="2700">
                <a:solidFill>
                  <a:srgbClr val="ffff00"/>
                </a:solidFill>
                <a:latin typeface="Georgia"/>
              </a:rPr>
              <a:t>E. provide or organize at least two (2) leadership activities a month and keep track of the total points made available throughout the semester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New Business</a:t>
            </a:r>
            <a:endParaRPr/>
          </a:p>
        </p:txBody>
      </p:sp>
      <p:sp>
        <p:nvSpPr>
          <p:cNvPr id="278" name="TextShape 2"/>
          <p:cNvSpPr txBox="1"/>
          <p:nvPr/>
        </p:nvSpPr>
        <p:spPr>
          <a:xfrm>
            <a:off x="301680" y="1527120"/>
            <a:ext cx="8503560" cy="45716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Section 6.11:  Fundraising Chair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The  Fundraising Chair shall: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A. arrange and promote all fundraising activities for the active body and shall encourage members to attend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B. appoint an Assistant Fundraising Chairman and any other members necessary to assist in their responsibilities as needed – this committee shall be called the Fundraising Committee, within which the Vice President of Fundraising shall chair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C. maintain a summary of all fundraising activities and contacts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D. present a proposal for each activity to the Executive Board for any necessary discussion</a:t>
            </a:r>
            <a:r>
              <a:rPr lang="en-US" sz="27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700">
                <a:solidFill>
                  <a:srgbClr val="ffff00"/>
                </a:solidFill>
                <a:latin typeface="Georgia"/>
              </a:rPr>
              <a:t>E. provide or organize at least (2) fundraising activities a month, raising at least $500 per semester, and keep track of the total hours and funds raised throughout the semester.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New Business</a:t>
            </a:r>
            <a:endParaRPr/>
          </a:p>
        </p:txBody>
      </p:sp>
      <p:sp>
        <p:nvSpPr>
          <p:cNvPr id="280" name="TextShape 2"/>
          <p:cNvSpPr txBox="1"/>
          <p:nvPr/>
        </p:nvSpPr>
        <p:spPr>
          <a:xfrm>
            <a:off x="301680" y="1371600"/>
            <a:ext cx="8503560" cy="45716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1400">
                <a:solidFill>
                  <a:srgbClr val="ffff00"/>
                </a:solidFill>
                <a:latin typeface="Georgia"/>
              </a:rPr>
              <a:t>Section 6.9:  Treasurer.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1400">
                <a:solidFill>
                  <a:srgbClr val="ffff00"/>
                </a:solidFill>
                <a:latin typeface="Georgia"/>
              </a:rPr>
              <a:t>The Treasurer shall: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1400">
                <a:solidFill>
                  <a:srgbClr val="ffff00"/>
                </a:solidFill>
                <a:latin typeface="Georgia"/>
              </a:rPr>
              <a:t>A.    collect all dues and fees from chapter members and keep a record thereof;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1400">
                <a:solidFill>
                  <a:srgbClr val="ffff00"/>
                </a:solidFill>
                <a:latin typeface="Georgia"/>
              </a:rPr>
              <a:t>B.  transmit all fees and any accompanying necessary forms to the national office;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1400">
                <a:solidFill>
                  <a:srgbClr val="ffff00"/>
                </a:solidFill>
                <a:latin typeface="Georgia"/>
              </a:rPr>
              <a:t>C.     promptly pay all authorized bills incurred by the chapter and promptly make all other authorized payments;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1400">
                <a:solidFill>
                  <a:srgbClr val="ffff00"/>
                </a:solidFill>
                <a:latin typeface="Georgia"/>
              </a:rPr>
              <a:t>D.  work in accordance with the regulations of Illinois Wesleyan University;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1400">
                <a:solidFill>
                  <a:srgbClr val="ff0000"/>
                </a:solidFill>
                <a:latin typeface="Georgia"/>
              </a:rPr>
              <a:t>E. 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  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be responsible for a report at every business meeting of the active body on the financial condition of the chapter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; </a:t>
            </a:r>
            <a:r>
              <a:rPr lang="en-US" sz="1400">
                <a:solidFill>
                  <a:srgbClr val="000000"/>
                </a:solidFill>
                <a:latin typeface="Georgia"/>
              </a:rPr>
              <a:t>be responsible for a monthly financial report to the active body on the condition of the chapter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1400">
                <a:solidFill>
                  <a:srgbClr val="ffff00"/>
                </a:solidFill>
                <a:latin typeface="Georgia"/>
              </a:rPr>
              <a:t>F.   apply for nonprofit organization status with the Internal Revenue Service at the beginning of each calendar year;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1400">
                <a:solidFill>
                  <a:srgbClr val="ff0000"/>
                </a:solidFill>
                <a:latin typeface="Georgia"/>
              </a:rPr>
              <a:t>G. chair the Fundraising Committee, and organize enough projects to profit $300.00 per semester.</a:t>
            </a:r>
            <a:r>
              <a:rPr lang="en-US" sz="1400">
                <a:solidFill>
                  <a:srgbClr val="ff00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1400">
                <a:solidFill>
                  <a:srgbClr val="000000"/>
                </a:solidFill>
                <a:latin typeface="Georgia"/>
              </a:rPr>
              <a:t>G. request appropriate Student Senate funding each spring for the following school year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News or Announcements</a:t>
            </a:r>
            <a:endParaRPr/>
          </a:p>
        </p:txBody>
      </p:sp>
      <p:sp>
        <p:nvSpPr>
          <p:cNvPr id="282" name="TextShape 2"/>
          <p:cNvSpPr txBox="1"/>
          <p:nvPr/>
        </p:nvSpPr>
        <p:spPr>
          <a:xfrm>
            <a:off x="301680" y="1527120"/>
            <a:ext cx="8503560" cy="45716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007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5715000" y="2438280"/>
            <a:ext cx="3428640" cy="17362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5400">
                <a:solidFill>
                  <a:srgbClr val="0070c0"/>
                </a:solidFill>
                <a:latin typeface="Georgia"/>
              </a:rPr>
              <a:t>TOAST SONG!!</a:t>
            </a:r>
            <a:endParaRPr/>
          </a:p>
        </p:txBody>
      </p:sp>
      <p:pic>
        <p:nvPicPr>
          <p:cNvPr descr="" id="28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762120" y="380880"/>
            <a:ext cx="4266720" cy="5946120"/>
          </a:xfrm>
          <a:prstGeom prst="rect">
            <a:avLst/>
          </a:prstGeom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President: Carly Wilson</a:t>
            </a:r>
            <a:r>
              <a:rPr b="1" lang="en-US" sz="3300">
                <a:solidFill>
                  <a:srgbClr val="0070c0"/>
                </a:solidFill>
                <a:latin typeface="Georgia"/>
              </a:rPr>
              <a:t>
</a:t>
            </a:r>
            <a:r>
              <a:rPr b="1" lang="en-US" sz="2200">
                <a:solidFill>
                  <a:srgbClr val="0070c0"/>
                </a:solidFill>
                <a:latin typeface="Georgia"/>
              </a:rPr>
              <a:t>email: apo.oe.president@gmail.com</a:t>
            </a:r>
            <a:endParaRPr/>
          </a:p>
        </p:txBody>
      </p:sp>
      <p:sp>
        <p:nvSpPr>
          <p:cNvPr id="214" name="TextShape 2"/>
          <p:cNvSpPr txBox="1"/>
          <p:nvPr/>
        </p:nvSpPr>
        <p:spPr>
          <a:xfrm>
            <a:off x="301680" y="1527120"/>
            <a:ext cx="8503560" cy="510192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  <a:p>
            <a:endParaRPr/>
          </a:p>
        </p:txBody>
      </p:sp>
      <p:sp>
        <p:nvSpPr>
          <p:cNvPr id="215" name="CustomShape 3"/>
          <p:cNvSpPr/>
          <p:nvPr/>
        </p:nvSpPr>
        <p:spPr>
          <a:xfrm>
            <a:off x="0" y="-184680"/>
            <a:ext cx="184320" cy="369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16" name="CustomShape 4"/>
          <p:cNvSpPr/>
          <p:nvPr/>
        </p:nvSpPr>
        <p:spPr>
          <a:xfrm>
            <a:off x="228600" y="1755720"/>
            <a:ext cx="8686440" cy="7315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 </a:t>
            </a:r>
            <a:r>
              <a:rPr lang="en-US" sz="1400">
                <a:solidFill>
                  <a:srgbClr val="ffff00"/>
                </a:solidFill>
                <a:latin typeface="Georgia"/>
              </a:rPr>
              <a:t>
</a:t>
            </a:r>
            <a:endParaRPr/>
          </a:p>
        </p:txBody>
      </p:sp>
      <p:sp>
        <p:nvSpPr>
          <p:cNvPr id="217" name="CustomShape 5"/>
          <p:cNvSpPr/>
          <p:nvPr/>
        </p:nvSpPr>
        <p:spPr>
          <a:xfrm>
            <a:off x="380880" y="1600200"/>
            <a:ext cx="8305560" cy="31089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Initiation - April 3, Davidson Room, Business Casual, 9 PM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Last Meeting, Changeover, Senior Recognition - April 17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LEADERSHIP OPPORTUNITY THIS THURSDAY! Executive Board Question and Answer Session - Thursday, April 22 8PM CNS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
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Come to exec board this Sunday at 9 PM for an additional leadership point!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timing>
    <p:tnLst>
      <p:par>
        <p:cTn dur="indefinite" id="5" nodeType="tmRoot" restart="never">
          <p:childTnLst>
            <p:seq>
              <p:cTn id="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VP Community: Michelle Moon</a:t>
            </a:r>
            <a:r>
              <a:rPr b="1" lang="en-US" sz="3300">
                <a:solidFill>
                  <a:srgbClr val="0070c0"/>
                </a:solidFill>
                <a:latin typeface="Georgia"/>
              </a:rPr>
              <a:t>
</a:t>
            </a:r>
            <a:r>
              <a:rPr b="1" lang="en-US" sz="2200">
                <a:solidFill>
                  <a:srgbClr val="0070c0"/>
                </a:solidFill>
                <a:latin typeface="Georgia"/>
              </a:rPr>
              <a:t>email: apo.oe.community@gmail.com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228600" y="1600200"/>
            <a:ext cx="8576640" cy="47973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400">
                <a:solidFill>
                  <a:srgbClr val="ffff00"/>
                </a:solidFill>
                <a:latin typeface="Georgia"/>
              </a:rPr>
              <a:t>Spring Carnival - Saturday, April 14 - Stevenson Elementary School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400">
                <a:solidFill>
                  <a:srgbClr val="ffff00"/>
                </a:solidFill>
                <a:latin typeface="Georgia"/>
              </a:rPr>
              <a:t>Children's Home + Aid 5K - Sunday, April 15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400">
                <a:solidFill>
                  <a:srgbClr val="ffff00"/>
                </a:solidFill>
                <a:latin typeface="Georgia"/>
              </a:rPr>
              <a:t>Events with Action Research Center, Clarehouse, and The Baby Fold hopefully coming u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3300">
                <a:solidFill>
                  <a:srgbClr val="0070c0"/>
                </a:solidFill>
                <a:latin typeface="Georgia"/>
              </a:rPr>
              <a:t>VP Community: Michelle Moon</a:t>
            </a:r>
            <a:r>
              <a:rPr b="1" lang="en-US" sz="3300">
                <a:solidFill>
                  <a:srgbClr val="0070c0"/>
                </a:solidFill>
                <a:latin typeface="Georgia"/>
              </a:rPr>
              <a:t>
</a:t>
            </a:r>
            <a:r>
              <a:rPr b="1" lang="en-US" sz="2200">
                <a:solidFill>
                  <a:srgbClr val="0070c0"/>
                </a:solidFill>
                <a:latin typeface="Georgia"/>
              </a:rPr>
              <a:t>email: apo.oe.community@gmail.com</a:t>
            </a:r>
            <a:endParaRPr/>
          </a:p>
        </p:txBody>
      </p:sp>
      <p:sp>
        <p:nvSpPr>
          <p:cNvPr id="221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</p:spPr>
      </p:sp>
      <p:sp>
        <p:nvSpPr>
          <p:cNvPr id="222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</p:spPr>
      </p:sp>
      <p:sp>
        <p:nvSpPr>
          <p:cNvPr id="223" name="Custom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</p:spPr>
      </p:sp>
      <p:sp>
        <p:nvSpPr>
          <p:cNvPr id="224" name="CustomShape 5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</p:spPr>
      </p:sp>
      <p:pic>
        <p:nvPicPr>
          <p:cNvPr descr="" id="225" name="Picture 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2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2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2800">
                <a:solidFill>
                  <a:srgbClr val="0070c0"/>
                </a:solidFill>
                <a:latin typeface="Georgia"/>
              </a:rPr>
              <a:t>VP Campus, National &amp; Frat.: Ronnie Watson</a:t>
            </a:r>
            <a:r>
              <a:rPr b="1" lang="en-US" sz="2800">
                <a:solidFill>
                  <a:srgbClr val="0070c0"/>
                </a:solidFill>
                <a:latin typeface="Georgia"/>
              </a:rPr>
              <a:t>
</a:t>
            </a:r>
            <a:r>
              <a:rPr b="1" lang="en-US" sz="2000">
                <a:solidFill>
                  <a:srgbClr val="0070c0"/>
                </a:solidFill>
                <a:latin typeface="Georgia"/>
              </a:rPr>
              <a:t>email: apo.oe.cnf@gmail.com</a:t>
            </a:r>
            <a:endParaRPr/>
          </a:p>
        </p:txBody>
      </p:sp>
      <p:sp>
        <p:nvSpPr>
          <p:cNvPr id="229" name="TextShape 2"/>
          <p:cNvSpPr txBox="1"/>
          <p:nvPr/>
        </p:nvSpPr>
        <p:spPr>
          <a:xfrm>
            <a:off x="228600" y="1371600"/>
            <a:ext cx="8503560" cy="53305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000">
                <a:solidFill>
                  <a:srgbClr val="ffff00"/>
                </a:solidFill>
                <a:latin typeface="Georgia"/>
              </a:rPr>
              <a:t>Letters to Soldiers with ISU APO - National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5 pm Stevenson 401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March 21st (tomorrow) and 26th (Monday)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Great chance to meet our brothers!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000">
                <a:solidFill>
                  <a:srgbClr val="ffff00"/>
                </a:solidFill>
                <a:latin typeface="Georgia"/>
              </a:rPr>
              <a:t>Homerathon! - Campus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Wednesday-Thursday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1st floor Ames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1pm-7:30am (yes, an all nighter)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2 hour shifts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Sign-up sheet floating around with task description - INCLUDE 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NAME, NUMBER, EMAIL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Contact name: Melissa Huang </a:t>
            </a:r>
            <a:r>
              <a:rPr lang="en-US" sz="2000" u="sng">
                <a:solidFill>
                  <a:srgbClr val="ffff00"/>
                </a:solidFill>
                <a:latin typeface="Georgia"/>
                <a:hlinkClick r:id="rId1"/>
              </a:rPr>
              <a:t>(309) 826-2056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 </a:t>
            </a:r>
            <a:r>
              <a:rPr lang="en-US" sz="2000" u="sng">
                <a:solidFill>
                  <a:srgbClr val="ffff00"/>
                </a:solidFill>
                <a:latin typeface="Georgia"/>
                <a:hlinkClick r:id="rId2"/>
              </a:rPr>
              <a:t>mhuang@iwu.edu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000">
                <a:solidFill>
                  <a:srgbClr val="ffff00"/>
                </a:solidFill>
                <a:latin typeface="Georgia"/>
              </a:rPr>
              <a:t>Blood Drive – National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Thursday 12-6pm Hansen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301680" y="228600"/>
            <a:ext cx="8534160" cy="758520"/>
          </a:xfrm>
          <a:prstGeom prst="rect">
            <a:avLst/>
          </a:prstGeom>
        </p:spPr>
        <p:txBody>
          <a:bodyPr anchor="b" bIns="45000" lIns="90000" rIns="90000" tIns="45000"/>
          <a:p>
            <a:pPr algn="ctr">
              <a:lnSpc>
                <a:spcPct val="100000"/>
              </a:lnSpc>
            </a:pPr>
            <a:r>
              <a:rPr b="1" lang="en-US" sz="2800">
                <a:solidFill>
                  <a:srgbClr val="0070c0"/>
                </a:solidFill>
                <a:latin typeface="Georgia"/>
              </a:rPr>
              <a:t>VP Campus, National &amp; Frat.: Ronnie Watson</a:t>
            </a:r>
            <a:r>
              <a:rPr b="1" lang="en-US" sz="2800">
                <a:solidFill>
                  <a:srgbClr val="0070c0"/>
                </a:solidFill>
                <a:latin typeface="Georgia"/>
              </a:rPr>
              <a:t>
</a:t>
            </a:r>
            <a:r>
              <a:rPr b="1" lang="en-US" sz="2000">
                <a:solidFill>
                  <a:srgbClr val="0070c0"/>
                </a:solidFill>
                <a:latin typeface="Georgia"/>
              </a:rPr>
              <a:t>email: apo.oe.cnf@gmail.com</a:t>
            </a:r>
            <a:endParaRPr/>
          </a:p>
        </p:txBody>
      </p:sp>
      <p:sp>
        <p:nvSpPr>
          <p:cNvPr id="231" name="TextShape 2"/>
          <p:cNvSpPr txBox="1"/>
          <p:nvPr/>
        </p:nvSpPr>
        <p:spPr>
          <a:xfrm>
            <a:off x="228600" y="1527120"/>
            <a:ext cx="8503560" cy="53305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000">
                <a:solidFill>
                  <a:srgbClr val="ffff00"/>
                </a:solidFill>
                <a:latin typeface="Georgia"/>
              </a:rPr>
              <a:t>Boys and Girls Club Orientation - National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Tuesday, April 3rd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4:30pm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1615 W. Illinois Street Bloomington, IL 61701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MUST HAVE VOLUNTEER FORM AND BACKGROUND CHECK 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WAIVER FILLED OUT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000">
                <a:solidFill>
                  <a:srgbClr val="ffff00"/>
                </a:solidFill>
                <a:latin typeface="Georgia"/>
              </a:rPr>
              <a:t>Quilt Show Set-Up - Campus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Thursday April 12th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8am-12pm - 1 hour shifts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000">
                <a:solidFill>
                  <a:srgbClr val="ffff00"/>
                </a:solidFill>
                <a:latin typeface="Georgia"/>
              </a:rPr>
              <a:t>IWU Wellness Expo - Campus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	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Saturday April 14th</a:t>
            </a:r>
            <a:endParaRPr/>
          </a:p>
          <a:p>
            <a:pPr>
              <a:lnSpc>
                <a:spcPct val="100000"/>
              </a:lnSpc>
              <a:buSzPct val="85000"/>
              <a:buFont charset="2" typeface="Wingdings 2"/>
              <a:buChar char=""/>
            </a:pPr>
            <a:r>
              <a:rPr lang="en-US" sz="2000">
                <a:solidFill>
                  <a:srgbClr val="ffff00"/>
                </a:solidFill>
                <a:latin typeface="Georgia"/>
              </a:rPr>
              <a:t>More Events being planned - keep an eye on email and </a:t>
            </a:r>
            <a:r>
              <a:rPr lang="en-US" sz="2000" u="sng">
                <a:solidFill>
                  <a:srgbClr val="ffff00"/>
                </a:solidFill>
                <a:latin typeface="Georgia"/>
                <a:hlinkClick r:id="rId1"/>
              </a:rPr>
              <a:t>apoonline.org</a:t>
            </a:r>
            <a:r>
              <a:rPr lang="en-US" sz="2000">
                <a:solidFill>
                  <a:srgbClr val="ffff00"/>
                </a:solidFill>
                <a:latin typeface="Georgia"/>
              </a:rPr>
              <a:t> for new events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