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5"/>
  </p:notesMasterIdLst>
  <p:sldIdLst>
    <p:sldId id="256" r:id="rId2"/>
    <p:sldId id="284" r:id="rId3"/>
    <p:sldId id="298" r:id="rId4"/>
    <p:sldId id="272" r:id="rId5"/>
    <p:sldId id="258" r:id="rId6"/>
    <p:sldId id="259" r:id="rId7"/>
    <p:sldId id="260" r:id="rId8"/>
    <p:sldId id="261" r:id="rId9"/>
    <p:sldId id="262" r:id="rId10"/>
    <p:sldId id="286" r:id="rId11"/>
    <p:sldId id="287" r:id="rId12"/>
    <p:sldId id="299" r:id="rId13"/>
    <p:sldId id="300" r:id="rId14"/>
    <p:sldId id="301" r:id="rId15"/>
    <p:sldId id="302" r:id="rId16"/>
    <p:sldId id="264" r:id="rId17"/>
    <p:sldId id="289" r:id="rId18"/>
    <p:sldId id="288" r:id="rId19"/>
    <p:sldId id="293" r:id="rId20"/>
    <p:sldId id="290" r:id="rId21"/>
    <p:sldId id="291" r:id="rId22"/>
    <p:sldId id="292" r:id="rId23"/>
    <p:sldId id="297" r:id="rId24"/>
    <p:sldId id="294" r:id="rId25"/>
    <p:sldId id="295" r:id="rId26"/>
    <p:sldId id="296" r:id="rId27"/>
    <p:sldId id="283" r:id="rId28"/>
    <p:sldId id="267" r:id="rId29"/>
    <p:sldId id="268" r:id="rId30"/>
    <p:sldId id="303" r:id="rId31"/>
    <p:sldId id="304" r:id="rId32"/>
    <p:sldId id="269" r:id="rId33"/>
    <p:sldId id="27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0833" autoAdjust="0"/>
  </p:normalViewPr>
  <p:slideViewPr>
    <p:cSldViewPr>
      <p:cViewPr>
        <p:scale>
          <a:sx n="75" d="100"/>
          <a:sy n="75" d="100"/>
        </p:scale>
        <p:origin x="-8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85F1F-13B2-43D0-84CA-1ABC94248CDD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DACA-50E3-4775-B2D8-C30E4DCFEF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apo@lists.iwu.edu, link for </a:t>
            </a:r>
            <a:r>
              <a:rPr lang="en-US" dirty="0" err="1" smtClean="0"/>
              <a:t>apo</a:t>
            </a:r>
            <a:r>
              <a:rPr lang="en-US" dirty="0" smtClean="0"/>
              <a:t> database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6DACA-50E3-4775-B2D8-C30E4DCFEF6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02083C5-0045-43ED-87CD-7AA40D064CE5}" type="datetimeFigureOut">
              <a:rPr lang="en-US" smtClean="0"/>
              <a:pPr/>
              <a:t>3/6/2012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F5E0077-382C-446A-849C-E0F54786D4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doodle.com/5aeytzmc5dw36kmk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borchar@iwu.ed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accent1"/>
                </a:solidFill>
              </a:rPr>
              <a:t>SPRIng</a:t>
            </a:r>
            <a:r>
              <a:rPr lang="en-US" sz="3200" dirty="0" smtClean="0">
                <a:solidFill>
                  <a:schemeClr val="accent1"/>
                </a:solidFill>
              </a:rPr>
              <a:t> Semester 2012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470025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n cap="rnd" cmpd="thickThin">
                  <a:solidFill>
                    <a:schemeClr val="bg2">
                      <a:alpha val="57000"/>
                    </a:schemeClr>
                  </a:solidFill>
                </a:ln>
                <a:solidFill>
                  <a:schemeClr val="tx1"/>
                </a:solidFill>
                <a:latin typeface="Futura"/>
              </a:rPr>
              <a:t>ALPHA PHI OMEGA</a:t>
            </a:r>
            <a:endParaRPr lang="en-US" sz="5400" b="1" dirty="0">
              <a:ln cap="rnd" cmpd="thickThin">
                <a:solidFill>
                  <a:schemeClr val="bg2">
                    <a:alpha val="57000"/>
                  </a:schemeClr>
                </a:solidFill>
              </a:ln>
              <a:solidFill>
                <a:schemeClr val="tx1"/>
              </a:solidFill>
              <a:latin typeface="Futu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Meet Your Pledges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6817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err="1" smtClean="0"/>
              <a:t>Zeeni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Zaheer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Occasionally she has a Minnesotan accent</a:t>
            </a:r>
          </a:p>
          <a:p>
            <a:endParaRPr lang="en-US" dirty="0" smtClean="0"/>
          </a:p>
          <a:p>
            <a:r>
              <a:rPr lang="en-US" dirty="0" smtClean="0"/>
              <a:t>She went to the Dominican Republic and distributed food and helped build a home</a:t>
            </a:r>
          </a:p>
          <a:p>
            <a:endParaRPr lang="en-US" dirty="0" smtClean="0"/>
          </a:p>
          <a:p>
            <a:r>
              <a:rPr lang="en-US" dirty="0" smtClean="0"/>
              <a:t>Favorite animal is a hippogriff</a:t>
            </a:r>
          </a:p>
          <a:p>
            <a:pPr algn="ctr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41648" cy="46817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u="sng" dirty="0" smtClean="0"/>
              <a:t>Joanna </a:t>
            </a:r>
            <a:r>
              <a:rPr lang="en-US" b="1" u="sng" dirty="0" err="1" smtClean="0"/>
              <a:t>Wierzbicki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Likes anime</a:t>
            </a:r>
          </a:p>
          <a:p>
            <a:endParaRPr lang="en-US" dirty="0" smtClean="0"/>
          </a:p>
          <a:p>
            <a:r>
              <a:rPr lang="en-US" dirty="0" smtClean="0"/>
              <a:t>Favorite shows and movies are Supernatural, </a:t>
            </a:r>
            <a:r>
              <a:rPr lang="en-US" dirty="0" err="1" smtClean="0"/>
              <a:t>Eurotrip</a:t>
            </a:r>
            <a:r>
              <a:rPr lang="en-US" dirty="0" smtClean="0"/>
              <a:t>, and Inception</a:t>
            </a:r>
          </a:p>
          <a:p>
            <a:endParaRPr lang="en-US" dirty="0" smtClean="0"/>
          </a:p>
          <a:p>
            <a:r>
              <a:rPr lang="en-US" dirty="0" smtClean="0"/>
              <a:t>Favorite animal is a fox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Meet Your Pledges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41648" cy="46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Katelyn </a:t>
            </a:r>
            <a:r>
              <a:rPr lang="en-US" b="1" u="sng" dirty="0" err="1" smtClean="0"/>
              <a:t>Ahmann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She decorates cakes and works at a movie theater</a:t>
            </a:r>
          </a:p>
          <a:p>
            <a:endParaRPr lang="en-US" dirty="0" smtClean="0"/>
          </a:p>
          <a:p>
            <a:r>
              <a:rPr lang="en-US" dirty="0" smtClean="0"/>
              <a:t>Favorite snacks are popcorn and fresh baked cookies</a:t>
            </a:r>
          </a:p>
          <a:p>
            <a:endParaRPr lang="en-US" dirty="0" smtClean="0"/>
          </a:p>
          <a:p>
            <a:r>
              <a:rPr lang="en-US" dirty="0" smtClean="0"/>
              <a:t>Happy Birthday!!</a:t>
            </a:r>
          </a:p>
          <a:p>
            <a:pPr algn="ctr">
              <a:buNone/>
            </a:pPr>
            <a:endParaRPr lang="en-US" dirty="0" smtClean="0"/>
          </a:p>
        </p:txBody>
      </p:sp>
      <p:pic>
        <p:nvPicPr>
          <p:cNvPr id="1027" name="Picture 3" descr="C:\Users\Lindsay Bow\AppData\Local\Microsoft\Windows\Temporary Internet Files\Content.IE5\XOQ13FW1\MC90044508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447800"/>
            <a:ext cx="3733800" cy="48351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VP Membership: Katherine Henning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apo.oe.membership@gmail.com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Send </a:t>
            </a:r>
            <a:r>
              <a:rPr lang="en-US" dirty="0" smtClean="0"/>
              <a:t>me ALL your hours over spring break (toward the </a:t>
            </a:r>
            <a:r>
              <a:rPr lang="en-US" dirty="0" smtClean="0"/>
              <a:t>beginning)</a:t>
            </a:r>
          </a:p>
          <a:p>
            <a:pPr lvl="1"/>
            <a:r>
              <a:rPr lang="en-US" dirty="0" smtClean="0"/>
              <a:t>I </a:t>
            </a:r>
            <a:r>
              <a:rPr lang="en-US" dirty="0" smtClean="0"/>
              <a:t>will be sending out a spreadsheet with my totals at the end of spring </a:t>
            </a:r>
            <a:r>
              <a:rPr lang="en-US" dirty="0" smtClean="0"/>
              <a:t>break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Birthdays</a:t>
            </a:r>
            <a:r>
              <a:rPr lang="en-US" dirty="0" smtClean="0"/>
              <a:t>: Jill </a:t>
            </a:r>
            <a:r>
              <a:rPr lang="en-US" dirty="0" err="1" smtClean="0"/>
              <a:t>Zierden</a:t>
            </a:r>
            <a:r>
              <a:rPr lang="en-US" dirty="0" smtClean="0"/>
              <a:t> – March 1st</a:t>
            </a:r>
            <a:endParaRPr lang="en-US" dirty="0"/>
          </a:p>
        </p:txBody>
      </p:sp>
      <p:pic>
        <p:nvPicPr>
          <p:cNvPr id="6146" name="Picture 2" descr="http://upload.wikimedia.org/wikipedia/commons/7/7a/Happy_Birthday!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5181600"/>
            <a:ext cx="89916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Meet Your Brothers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6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Emily </a:t>
            </a:r>
            <a:r>
              <a:rPr lang="en-US" dirty="0" smtClean="0"/>
              <a:t>Shearer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Wants </a:t>
            </a:r>
            <a:r>
              <a:rPr lang="en-US" dirty="0" smtClean="0"/>
              <a:t>to study abroad next </a:t>
            </a:r>
            <a:r>
              <a:rPr lang="en-US" dirty="0" smtClean="0"/>
              <a:t>semester</a:t>
            </a:r>
          </a:p>
          <a:p>
            <a:endParaRPr lang="en-US" dirty="0" smtClean="0"/>
          </a:p>
          <a:p>
            <a:r>
              <a:rPr lang="en-US" dirty="0" smtClean="0"/>
              <a:t>Her </a:t>
            </a:r>
            <a:r>
              <a:rPr lang="en-US" dirty="0" smtClean="0"/>
              <a:t>favorite animal is the giraffe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46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Alyssa </a:t>
            </a:r>
            <a:r>
              <a:rPr lang="en-US" b="1" u="sng" dirty="0" smtClean="0"/>
              <a:t>Baker </a:t>
            </a:r>
            <a:r>
              <a:rPr lang="en-US" dirty="0" smtClean="0"/>
              <a:t> 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She can nap </a:t>
            </a:r>
            <a:r>
              <a:rPr lang="en-US" dirty="0" smtClean="0"/>
              <a:t>anywhere</a:t>
            </a:r>
          </a:p>
          <a:p>
            <a:endParaRPr lang="en-US" dirty="0" smtClean="0"/>
          </a:p>
          <a:p>
            <a:r>
              <a:rPr lang="en-US" dirty="0" smtClean="0"/>
              <a:t>One </a:t>
            </a:r>
            <a:r>
              <a:rPr lang="en-US" dirty="0" smtClean="0"/>
              <a:t>of her favorite movies is the Sandlot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Meet Your Brothers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6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Lauren </a:t>
            </a:r>
            <a:r>
              <a:rPr lang="en-US" b="1" u="sng" dirty="0" smtClean="0"/>
              <a:t>Cowles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Spent </a:t>
            </a:r>
            <a:r>
              <a:rPr lang="en-US" dirty="0" smtClean="0"/>
              <a:t>last semester teaching high school </a:t>
            </a:r>
            <a:r>
              <a:rPr lang="en-US" dirty="0" smtClean="0"/>
              <a:t>juniors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Enjoys </a:t>
            </a:r>
            <a:r>
              <a:rPr lang="en-US" dirty="0" smtClean="0"/>
              <a:t>the T.V. shows Gossip Girls and </a:t>
            </a:r>
            <a:r>
              <a:rPr lang="en-US" dirty="0" smtClean="0"/>
              <a:t>Grey’s </a:t>
            </a:r>
            <a:r>
              <a:rPr lang="en-US" dirty="0" smtClean="0"/>
              <a:t>Anatomy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46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Claudia </a:t>
            </a:r>
            <a:r>
              <a:rPr lang="en-US" b="1" u="sng" dirty="0" err="1" smtClean="0"/>
              <a:t>Petcu</a:t>
            </a:r>
            <a:endParaRPr lang="en-US" b="1" u="sng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 </a:t>
            </a:r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a </a:t>
            </a:r>
            <a:r>
              <a:rPr lang="en-US" dirty="0" smtClean="0"/>
              <a:t>psychology major</a:t>
            </a:r>
          </a:p>
          <a:p>
            <a:endParaRPr lang="en-US" dirty="0" smtClean="0"/>
          </a:p>
          <a:p>
            <a:r>
              <a:rPr lang="en-US" dirty="0" smtClean="0"/>
              <a:t>Her </a:t>
            </a:r>
            <a:r>
              <a:rPr lang="en-US" dirty="0" smtClean="0"/>
              <a:t>favorite color is pink</a:t>
            </a: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Meet Your Brothers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6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Emily </a:t>
            </a:r>
            <a:r>
              <a:rPr lang="en-US" b="1" u="sng" dirty="0" smtClean="0"/>
              <a:t>Schmidt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Loves </a:t>
            </a:r>
            <a:r>
              <a:rPr lang="en-US" dirty="0" smtClean="0"/>
              <a:t>scarves, tea, and </a:t>
            </a:r>
            <a:r>
              <a:rPr lang="en-US" dirty="0" smtClean="0"/>
              <a:t>horses</a:t>
            </a:r>
          </a:p>
          <a:p>
            <a:endParaRPr lang="en-US" dirty="0" smtClean="0"/>
          </a:p>
          <a:p>
            <a:r>
              <a:rPr lang="en-US" dirty="0" smtClean="0"/>
              <a:t>Is </a:t>
            </a:r>
            <a:r>
              <a:rPr lang="en-US" dirty="0" smtClean="0"/>
              <a:t>going to teach abroad!</a:t>
            </a:r>
            <a:endParaRPr lang="en-US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194048" cy="46817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u="sng" dirty="0" smtClean="0"/>
              <a:t>Ronnie </a:t>
            </a:r>
            <a:r>
              <a:rPr lang="en-US" b="1" u="sng" dirty="0" smtClean="0"/>
              <a:t>Watson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Is a soviet </a:t>
            </a:r>
            <a:r>
              <a:rPr lang="en-US" dirty="0" smtClean="0"/>
              <a:t>spy</a:t>
            </a:r>
          </a:p>
          <a:p>
            <a:pPr algn="ctr"/>
            <a:endParaRPr lang="en-US" dirty="0" smtClean="0"/>
          </a:p>
          <a:p>
            <a:r>
              <a:rPr lang="en-US" dirty="0" smtClean="0"/>
              <a:t>Favorite </a:t>
            </a:r>
            <a:r>
              <a:rPr lang="en-US" dirty="0" smtClean="0"/>
              <a:t>activities include sleeping and spying</a:t>
            </a:r>
            <a:br>
              <a:rPr lang="en-US" dirty="0" smtClean="0"/>
            </a:br>
            <a:endParaRPr lang="en-US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sz="3000" b="1" dirty="0" smtClean="0">
                <a:solidFill>
                  <a:schemeClr val="bg2"/>
                </a:solidFill>
              </a:rPr>
              <a:t>VP Communications: Lindsay Bow</a:t>
            </a:r>
            <a:br>
              <a:rPr lang="en-US" sz="3000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apo.oe.communications@gmail.com</a:t>
            </a:r>
            <a:endParaRPr lang="en-US" sz="30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Timeline for t-shirts:</a:t>
            </a:r>
          </a:p>
          <a:p>
            <a:pPr lvl="1"/>
            <a:r>
              <a:rPr lang="en-US" dirty="0" smtClean="0"/>
              <a:t>This week: vote on design, sign-up for shirt</a:t>
            </a:r>
          </a:p>
          <a:p>
            <a:pPr lvl="2"/>
            <a:r>
              <a:rPr lang="en-US" dirty="0" smtClean="0"/>
              <a:t>Will have quote by the end of the week</a:t>
            </a:r>
          </a:p>
          <a:p>
            <a:pPr lvl="1"/>
            <a:r>
              <a:rPr lang="en-US" dirty="0" smtClean="0"/>
              <a:t>March 19-27: Turn in money for shirts</a:t>
            </a:r>
          </a:p>
          <a:p>
            <a:pPr lvl="1"/>
            <a:r>
              <a:rPr lang="en-US" dirty="0" smtClean="0"/>
              <a:t>March 28: I will order shirts</a:t>
            </a:r>
          </a:p>
          <a:p>
            <a:r>
              <a:rPr lang="en-US" dirty="0" smtClean="0"/>
              <a:t>Designs for Baseball shirts…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#1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5122" name="Picture 2" descr="your front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3823274" cy="3657600"/>
          </a:xfrm>
          <a:prstGeom prst="rect">
            <a:avLst/>
          </a:prstGeom>
          <a:noFill/>
        </p:spPr>
      </p:pic>
      <p:pic>
        <p:nvPicPr>
          <p:cNvPr id="5124" name="Picture 4" descr="your back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810000" cy="3644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#2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146" name="Picture 2" descr="your front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3886200" cy="3717799"/>
          </a:xfrm>
          <a:prstGeom prst="rect">
            <a:avLst/>
          </a:prstGeom>
          <a:noFill/>
        </p:spPr>
      </p:pic>
      <p:pic>
        <p:nvPicPr>
          <p:cNvPr id="6148" name="Picture 4" descr="your back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05000"/>
            <a:ext cx="382327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#3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your front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062228" cy="3886200"/>
          </a:xfrm>
          <a:prstGeom prst="rect">
            <a:avLst/>
          </a:prstGeom>
          <a:noFill/>
        </p:spPr>
      </p:pic>
      <p:pic>
        <p:nvPicPr>
          <p:cNvPr id="1028" name="Picture 4" descr="your back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4062228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President: </a:t>
            </a:r>
            <a:r>
              <a:rPr lang="en-US" b="1" dirty="0" err="1" smtClean="0">
                <a:solidFill>
                  <a:schemeClr val="bg2"/>
                </a:solidFill>
              </a:rPr>
              <a:t>Carly</a:t>
            </a:r>
            <a:r>
              <a:rPr lang="en-US" b="1" dirty="0" smtClean="0">
                <a:solidFill>
                  <a:schemeClr val="bg2"/>
                </a:solidFill>
              </a:rPr>
              <a:t> Wilson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apo.oe.president@gmail.com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8800" dirty="0" smtClean="0">
              <a:solidFill>
                <a:schemeClr val="tx1"/>
              </a:solidFill>
            </a:endParaRPr>
          </a:p>
          <a:p>
            <a:pPr lvl="1"/>
            <a:endParaRPr lang="en-US" sz="17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752600"/>
            <a:ext cx="868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</a:t>
            </a:r>
            <a:br>
              <a:rPr lang="en-US" sz="1400" dirty="0" smtClean="0"/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00200"/>
            <a:ext cx="83058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/>
              <a:t>Thank you for everyone who attended CAPS</a:t>
            </a:r>
          </a:p>
          <a:p>
            <a:r>
              <a:rPr lang="en-US" sz="2200" dirty="0" smtClean="0"/>
              <a:t>* Summary and future goals will be available after Spring Break</a:t>
            </a:r>
          </a:p>
          <a:p>
            <a:r>
              <a:rPr lang="en-US" sz="2200" dirty="0" smtClean="0"/>
              <a:t> </a:t>
            </a:r>
          </a:p>
          <a:p>
            <a:r>
              <a:rPr lang="en-US" sz="2200" dirty="0" smtClean="0"/>
              <a:t>What hours do you still need? Don't panic!</a:t>
            </a:r>
          </a:p>
          <a:p>
            <a:r>
              <a:rPr lang="en-US" sz="2200" dirty="0" smtClean="0"/>
              <a:t> </a:t>
            </a:r>
          </a:p>
          <a:p>
            <a:r>
              <a:rPr lang="en-US" sz="2200" u="sng" dirty="0" smtClean="0"/>
              <a:t>Dates to Remember:</a:t>
            </a:r>
          </a:p>
          <a:p>
            <a:r>
              <a:rPr lang="en-US" sz="2200" dirty="0" smtClean="0"/>
              <a:t> </a:t>
            </a:r>
          </a:p>
          <a:p>
            <a:r>
              <a:rPr lang="en-US" sz="2200" dirty="0" smtClean="0"/>
              <a:t>Meagan Savage - APO Field Representative - March 20-22</a:t>
            </a:r>
          </a:p>
          <a:p>
            <a:r>
              <a:rPr lang="en-US" sz="2200" dirty="0" smtClean="0"/>
              <a:t>Nominations - March 27 and April 3</a:t>
            </a:r>
          </a:p>
          <a:p>
            <a:r>
              <a:rPr lang="en-US" sz="2200" dirty="0" smtClean="0"/>
              <a:t>Initiation - April 3</a:t>
            </a:r>
          </a:p>
          <a:p>
            <a:r>
              <a:rPr lang="en-US" sz="2200" dirty="0" smtClean="0"/>
              <a:t>Elections - April 10</a:t>
            </a:r>
          </a:p>
          <a:p>
            <a:r>
              <a:rPr lang="en-US" sz="2200" dirty="0" smtClean="0"/>
              <a:t>Last meeting, Changeover, Senior Recognition - April 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#4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4100" name="Picture 4" descr="Ba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9" y="1981200"/>
            <a:ext cx="3893103" cy="3724403"/>
          </a:xfrm>
          <a:prstGeom prst="rect">
            <a:avLst/>
          </a:prstGeom>
          <a:noFill/>
        </p:spPr>
      </p:pic>
      <p:pic>
        <p:nvPicPr>
          <p:cNvPr id="4104" name="Picture 8" descr="your front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390292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#5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074" name="Picture 2" descr="your front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3902925" cy="3733800"/>
          </a:xfrm>
          <a:prstGeom prst="rect">
            <a:avLst/>
          </a:prstGeom>
          <a:noFill/>
        </p:spPr>
      </p:pic>
      <p:pic>
        <p:nvPicPr>
          <p:cNvPr id="3076" name="Picture 4" descr="your back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5274" y="1981200"/>
            <a:ext cx="3902926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#6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42" name="Picture 2" descr="your front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3982577" cy="3810000"/>
          </a:xfrm>
          <a:prstGeom prst="rect">
            <a:avLst/>
          </a:prstGeom>
          <a:noFill/>
        </p:spPr>
      </p:pic>
      <p:pic>
        <p:nvPicPr>
          <p:cNvPr id="10244" name="Picture 4" descr="your back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390292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#7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your front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981200"/>
            <a:ext cx="4062228" cy="3886200"/>
          </a:xfrm>
          <a:prstGeom prst="rect">
            <a:avLst/>
          </a:prstGeom>
          <a:noFill/>
        </p:spPr>
      </p:pic>
      <p:pic>
        <p:nvPicPr>
          <p:cNvPr id="1028" name="Picture 4" descr="your back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3982577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#8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19458" name="Picture 2" descr="your front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902925" cy="3733800"/>
          </a:xfrm>
          <a:prstGeom prst="rect">
            <a:avLst/>
          </a:prstGeom>
          <a:noFill/>
        </p:spPr>
      </p:pic>
      <p:pic>
        <p:nvPicPr>
          <p:cNvPr id="19460" name="Picture 4" descr="your back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828800"/>
            <a:ext cx="390292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#9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 descr="your front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52599"/>
            <a:ext cx="3810000" cy="3644901"/>
          </a:xfrm>
          <a:prstGeom prst="rect">
            <a:avLst/>
          </a:prstGeom>
          <a:noFill/>
        </p:spPr>
      </p:pic>
      <p:pic>
        <p:nvPicPr>
          <p:cNvPr id="4" name="Picture 4" descr="your back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76400"/>
            <a:ext cx="3823274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Design #10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3" name="Picture 2" descr="your front desig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886200" cy="3717799"/>
          </a:xfrm>
          <a:prstGeom prst="rect">
            <a:avLst/>
          </a:prstGeom>
          <a:noFill/>
        </p:spPr>
      </p:pic>
      <p:pic>
        <p:nvPicPr>
          <p:cNvPr id="4" name="Picture 4" descr="your back desig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902925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Appointed Positions: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Senate Liaison - Sarah Bergman</a:t>
            </a:r>
          </a:p>
          <a:p>
            <a:r>
              <a:rPr lang="en-US" dirty="0" smtClean="0"/>
              <a:t>Chaplain - Daniel Maurer</a:t>
            </a:r>
          </a:p>
          <a:p>
            <a:r>
              <a:rPr lang="en-US" dirty="0" smtClean="0"/>
              <a:t>Historian - </a:t>
            </a:r>
            <a:r>
              <a:rPr lang="en-US" dirty="0" err="1" smtClean="0"/>
              <a:t>Kaitlyn</a:t>
            </a:r>
            <a:r>
              <a:rPr lang="en-US" dirty="0" smtClean="0"/>
              <a:t> </a:t>
            </a:r>
            <a:r>
              <a:rPr lang="en-US" dirty="0" err="1" smtClean="0"/>
              <a:t>Eichinger</a:t>
            </a:r>
            <a:endParaRPr lang="en-US" dirty="0" smtClean="0"/>
          </a:p>
          <a:p>
            <a:r>
              <a:rPr lang="en-US" dirty="0" smtClean="0"/>
              <a:t>Alumni Chair - Tiara Thomas</a:t>
            </a:r>
          </a:p>
          <a:p>
            <a:r>
              <a:rPr lang="en-US" dirty="0" smtClean="0"/>
              <a:t>Webmaster - Thomas Simmons</a:t>
            </a:r>
          </a:p>
          <a:p>
            <a:r>
              <a:rPr lang="en-US" dirty="0" smtClean="0"/>
              <a:t>Leadership Chair - Hayley </a:t>
            </a:r>
            <a:r>
              <a:rPr lang="en-US" dirty="0" err="1" smtClean="0"/>
              <a:t>Harroun</a:t>
            </a:r>
            <a:endParaRPr lang="en-US" dirty="0" smtClean="0"/>
          </a:p>
          <a:p>
            <a:r>
              <a:rPr lang="en-US" dirty="0" smtClean="0"/>
              <a:t>Section 50 Service Project Chair – Emily Schmidt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Old Business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New Business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Section 6.10:  Vice-President of Leadership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Vice President of Leadership shall: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A. arrange </a:t>
            </a:r>
            <a:r>
              <a:rPr lang="en-US" dirty="0" smtClean="0"/>
              <a:t>and promote all leadership activities for the active body and shall encourage members to attend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B</a:t>
            </a:r>
            <a:r>
              <a:rPr lang="en-US" dirty="0" smtClean="0"/>
              <a:t>. a</a:t>
            </a:r>
            <a:r>
              <a:rPr lang="en-US" dirty="0" smtClean="0"/>
              <a:t>ppoint an </a:t>
            </a:r>
            <a:r>
              <a:rPr lang="en-US" dirty="0" smtClean="0"/>
              <a:t>Assistant Leadership Chairman and any other members necessary to assist in their responsibilities as needed -- this committee shall be called the Leadership Committee, within which the Vice President of Leadership shall chair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C. </a:t>
            </a:r>
            <a:r>
              <a:rPr lang="en-US" dirty="0" smtClean="0"/>
              <a:t>m</a:t>
            </a:r>
            <a:r>
              <a:rPr lang="en-US" dirty="0" smtClean="0"/>
              <a:t>aintain </a:t>
            </a:r>
            <a:r>
              <a:rPr lang="en-US" dirty="0" smtClean="0"/>
              <a:t>a summary of all leadership activities and contacts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D. present </a:t>
            </a:r>
            <a:r>
              <a:rPr lang="en-US" dirty="0" smtClean="0"/>
              <a:t>a project proposal for each activity to the Executive Board for any necessary discussion</a:t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r>
              <a:rPr lang="en-US" dirty="0" smtClean="0"/>
              <a:t>E. provide </a:t>
            </a:r>
            <a:r>
              <a:rPr lang="en-US" dirty="0" smtClean="0"/>
              <a:t>or organize at least two (2) leadership activities a month and keep track of the total points made available throughout the semester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President: </a:t>
            </a:r>
            <a:r>
              <a:rPr lang="en-US" b="1" dirty="0" err="1" smtClean="0">
                <a:solidFill>
                  <a:schemeClr val="bg2"/>
                </a:solidFill>
              </a:rPr>
              <a:t>Carly</a:t>
            </a:r>
            <a:r>
              <a:rPr lang="en-US" b="1" dirty="0" smtClean="0">
                <a:solidFill>
                  <a:schemeClr val="bg2"/>
                </a:solidFill>
              </a:rPr>
              <a:t> Wilson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apo.oe.president@gmail.com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8800" dirty="0" smtClean="0">
              <a:solidFill>
                <a:schemeClr val="tx1"/>
              </a:solidFill>
            </a:endParaRPr>
          </a:p>
          <a:p>
            <a:pPr lvl="1"/>
            <a:endParaRPr lang="en-US" sz="17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752600"/>
            <a:ext cx="8686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 </a:t>
            </a:r>
            <a:br>
              <a:rPr lang="en-US" sz="1400" dirty="0" smtClean="0"/>
            </a:b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600200"/>
            <a:ext cx="83058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/>
              <a:t>Leadership Opportunities</a:t>
            </a:r>
            <a:endParaRPr lang="en-US" sz="2000" b="1" dirty="0" smtClean="0"/>
          </a:p>
          <a:p>
            <a:r>
              <a:rPr lang="en-US" sz="2000" dirty="0" smtClean="0"/>
              <a:t> </a:t>
            </a:r>
          </a:p>
          <a:p>
            <a:r>
              <a:rPr lang="en-US" sz="2000" u="sng" dirty="0" smtClean="0"/>
              <a:t>Webinars:</a:t>
            </a:r>
          </a:p>
          <a:p>
            <a:r>
              <a:rPr lang="en-US" sz="2000" dirty="0" smtClean="0"/>
              <a:t>Thurs, Mar 8: How to use the Chapter Assessment and Planning Session (CAPS)</a:t>
            </a:r>
            <a:br>
              <a:rPr lang="en-US" sz="2000" dirty="0" smtClean="0"/>
            </a:br>
            <a:r>
              <a:rPr lang="en-US" sz="2000" dirty="0" smtClean="0"/>
              <a:t>Mon, Mar 26: Retention</a:t>
            </a:r>
            <a:br>
              <a:rPr lang="en-US" sz="2000" dirty="0" smtClean="0"/>
            </a:br>
            <a:r>
              <a:rPr lang="en-US" sz="2000" dirty="0" smtClean="0"/>
              <a:t>Wed, Apr 11: Officer Transition</a:t>
            </a:r>
            <a:br>
              <a:rPr lang="en-US" sz="2000" dirty="0" smtClean="0"/>
            </a:br>
            <a:r>
              <a:rPr lang="en-US" sz="2000" dirty="0" smtClean="0"/>
              <a:t>Mon Apr 16: Graduating Members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Executive Board Meetings: 1 Point</a:t>
            </a:r>
          </a:p>
          <a:p>
            <a:r>
              <a:rPr lang="en-US" sz="2000" dirty="0" smtClean="0"/>
              <a:t>Sundays, 9 PM, CNS Atrium</a:t>
            </a:r>
          </a:p>
          <a:p>
            <a:r>
              <a:rPr lang="en-US" sz="2000" dirty="0" smtClean="0"/>
              <a:t>*Please email me if you want to come! </a:t>
            </a:r>
          </a:p>
          <a:p>
            <a:r>
              <a:rPr lang="en-US" sz="2000" dirty="0" smtClean="0"/>
              <a:t> </a:t>
            </a:r>
          </a:p>
          <a:p>
            <a:r>
              <a:rPr lang="en-US" sz="2000" dirty="0" smtClean="0"/>
              <a:t>Ask Exec Board Panel: Time and location TBD! 1 point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New Business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Section 6.11:  Vice President of Fundraising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Vice President of Fundraising shall: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A. arrange </a:t>
            </a:r>
            <a:r>
              <a:rPr lang="en-US" dirty="0" smtClean="0"/>
              <a:t>and promote all fundraising activities for the active body and shall encourage members to attend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B. appoint </a:t>
            </a:r>
            <a:r>
              <a:rPr lang="en-US" dirty="0" smtClean="0"/>
              <a:t>an Assistant Fundraising Chairman and any other members necessary to assist in their responsibilities as needed – this committee shall be called the Fundraising Committee, within which the Vice President of Fundraising shall chair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C</a:t>
            </a:r>
            <a:r>
              <a:rPr lang="en-US" dirty="0" smtClean="0"/>
              <a:t>. </a:t>
            </a:r>
            <a:r>
              <a:rPr lang="en-US" dirty="0" smtClean="0"/>
              <a:t>maintain </a:t>
            </a:r>
            <a:r>
              <a:rPr lang="en-US" dirty="0" smtClean="0"/>
              <a:t>a summary of all fundraising activities and contacts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D. present </a:t>
            </a:r>
            <a:r>
              <a:rPr lang="en-US" dirty="0" smtClean="0"/>
              <a:t>a proposal for each activity to the Executive Board for any necessary discussion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E. </a:t>
            </a:r>
            <a:r>
              <a:rPr lang="en-US" dirty="0" smtClean="0"/>
              <a:t>provide or organize at least (2) fundraising activities a month, profiting at least $300 per semester, and keep track of the total hours and profits made throughout the semester.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New Business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371600"/>
            <a:ext cx="8503920" cy="45720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Section 6.9:  Treasurer.</a:t>
            </a:r>
            <a:br>
              <a:rPr lang="en-US" sz="1400" dirty="0" smtClean="0">
                <a:solidFill>
                  <a:schemeClr val="accent1"/>
                </a:solidFill>
              </a:rPr>
            </a:br>
            <a:endParaRPr lang="en-US" sz="1400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The </a:t>
            </a:r>
            <a:r>
              <a:rPr lang="en-US" sz="1400" dirty="0" smtClean="0">
                <a:solidFill>
                  <a:schemeClr val="accent1"/>
                </a:solidFill>
              </a:rPr>
              <a:t>Treasurer shall:</a:t>
            </a:r>
            <a:br>
              <a:rPr lang="en-US" sz="1400" dirty="0" smtClean="0">
                <a:solidFill>
                  <a:schemeClr val="accent1"/>
                </a:solidFill>
              </a:rPr>
            </a:br>
            <a:endParaRPr lang="en-US" sz="1400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A.</a:t>
            </a:r>
            <a:r>
              <a:rPr lang="en-US" sz="1400" dirty="0" smtClean="0">
                <a:solidFill>
                  <a:schemeClr val="accent1"/>
                </a:solidFill>
              </a:rPr>
              <a:t>    collect all dues and fees from chapter members and keep a record thereof;</a:t>
            </a:r>
            <a:br>
              <a:rPr lang="en-US" sz="1400" dirty="0" smtClean="0">
                <a:solidFill>
                  <a:schemeClr val="accent1"/>
                </a:solidFill>
              </a:rPr>
            </a:br>
            <a:endParaRPr lang="en-US" sz="1400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B</a:t>
            </a:r>
            <a:r>
              <a:rPr lang="en-US" sz="1400" dirty="0" smtClean="0">
                <a:solidFill>
                  <a:schemeClr val="accent1"/>
                </a:solidFill>
              </a:rPr>
              <a:t>.  transmit all fees and any accompanying necessary forms to the national office;</a:t>
            </a:r>
            <a:br>
              <a:rPr lang="en-US" sz="1400" dirty="0" smtClean="0">
                <a:solidFill>
                  <a:schemeClr val="accent1"/>
                </a:solidFill>
              </a:rPr>
            </a:br>
            <a:endParaRPr lang="en-US" sz="1400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C.</a:t>
            </a:r>
            <a:r>
              <a:rPr lang="en-US" sz="1400" dirty="0" smtClean="0">
                <a:solidFill>
                  <a:schemeClr val="accent1"/>
                </a:solidFill>
              </a:rPr>
              <a:t>     promptly pay all authorized bills incurred by the chapter and promptly make all other authorized payments;</a:t>
            </a:r>
            <a:br>
              <a:rPr lang="en-US" sz="1400" dirty="0" smtClean="0">
                <a:solidFill>
                  <a:schemeClr val="accent1"/>
                </a:solidFill>
              </a:rPr>
            </a:br>
            <a:endParaRPr lang="en-US" sz="1400" dirty="0" smtClean="0">
              <a:solidFill>
                <a:schemeClr val="accent1"/>
              </a:solidFill>
            </a:endParaRPr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accent1"/>
                </a:solidFill>
              </a:rPr>
              <a:t>D</a:t>
            </a:r>
            <a:r>
              <a:rPr lang="en-US" sz="1400" dirty="0" smtClean="0">
                <a:solidFill>
                  <a:schemeClr val="accent1"/>
                </a:solidFill>
              </a:rPr>
              <a:t>.  work in accordance with the regulations of Illinois Wesleyan University;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rgbClr val="FF0000"/>
                </a:solidFill>
              </a:rPr>
              <a:t>E</a:t>
            </a:r>
            <a:r>
              <a:rPr lang="en-US" sz="1400" dirty="0" smtClean="0">
                <a:solidFill>
                  <a:srgbClr val="FF0000"/>
                </a:solidFill>
              </a:rPr>
              <a:t>. </a:t>
            </a:r>
            <a:r>
              <a:rPr lang="en-US" sz="1400" dirty="0" smtClean="0"/>
              <a:t>  </a:t>
            </a:r>
            <a:r>
              <a:rPr lang="en-US" sz="1400" dirty="0" smtClean="0">
                <a:solidFill>
                  <a:srgbClr val="FF0000"/>
                </a:solidFill>
              </a:rPr>
              <a:t>be responsible for a report at every business meeting of the active body on the financial condition of the chapter</a:t>
            </a:r>
            <a:r>
              <a:rPr lang="en-US" sz="1400" dirty="0" smtClean="0"/>
              <a:t>; </a:t>
            </a:r>
            <a:r>
              <a:rPr lang="en-US" sz="1400" dirty="0" smtClean="0">
                <a:solidFill>
                  <a:schemeClr val="tx2"/>
                </a:solidFill>
              </a:rPr>
              <a:t>be </a:t>
            </a:r>
            <a:r>
              <a:rPr lang="en-US" sz="1400" dirty="0" smtClean="0">
                <a:solidFill>
                  <a:schemeClr val="tx2"/>
                </a:solidFill>
              </a:rPr>
              <a:t>responsible for a monthly financial report to the active body on the condition of the chapter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F</a:t>
            </a:r>
            <a:r>
              <a:rPr lang="en-US" sz="1400" dirty="0" smtClean="0"/>
              <a:t>.   apply for nonprofit organization status with the Internal Revenue Service at the beginning of each calendar year;</a:t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/>
              <a:t>G</a:t>
            </a:r>
            <a:r>
              <a:rPr lang="en-US" sz="1400" dirty="0" smtClean="0"/>
              <a:t>. chair the Fundraising Committee, and organize enough projects to profit $300.00 per semester.</a:t>
            </a:r>
            <a:br>
              <a:rPr lang="en-US" sz="1400" dirty="0" smtClean="0"/>
            </a:br>
            <a:endParaRPr lang="en-US" sz="1400" dirty="0" smtClean="0"/>
          </a:p>
          <a:p>
            <a:pPr>
              <a:spcBef>
                <a:spcPts val="0"/>
              </a:spcBef>
            </a:pPr>
            <a:r>
              <a:rPr lang="en-US" sz="1400" dirty="0" smtClean="0">
                <a:solidFill>
                  <a:schemeClr val="tx2"/>
                </a:solidFill>
              </a:rPr>
              <a:t>H</a:t>
            </a:r>
            <a:r>
              <a:rPr lang="en-US" sz="1400" dirty="0" smtClean="0">
                <a:solidFill>
                  <a:schemeClr val="tx2"/>
                </a:solidFill>
              </a:rPr>
              <a:t>. request appropriate Student Senate funding each spring for the following school year</a:t>
            </a:r>
            <a:endParaRPr lang="en-US" sz="1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/>
                </a:solidFill>
              </a:rPr>
              <a:t>News or Announcements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rdapproved.com/wp-content/uploads/2009/04/elvis-toast.jpg?cb5e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6705600" cy="6705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15000" y="2438400"/>
            <a:ext cx="342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300" dirty="0" smtClean="0">
                <a:solidFill>
                  <a:schemeClr val="bg2"/>
                </a:solidFill>
              </a:rPr>
              <a:t>TOAST SONG!!</a:t>
            </a:r>
            <a:endParaRPr lang="en-US" sz="5400" b="1" spc="3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President: </a:t>
            </a:r>
            <a:r>
              <a:rPr lang="en-US" b="1" dirty="0" err="1" smtClean="0">
                <a:solidFill>
                  <a:schemeClr val="bg2"/>
                </a:solidFill>
              </a:rPr>
              <a:t>Carly</a:t>
            </a:r>
            <a:r>
              <a:rPr lang="en-US" b="1" dirty="0" smtClean="0">
                <a:solidFill>
                  <a:schemeClr val="bg2"/>
                </a:solidFill>
              </a:rPr>
              <a:t> Wilson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apo.oe.president@gmail.com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sz="8800" dirty="0" smtClean="0">
              <a:solidFill>
                <a:schemeClr val="tx1"/>
              </a:solidFill>
            </a:endParaRPr>
          </a:p>
          <a:p>
            <a:pPr lvl="1"/>
            <a:endParaRPr lang="en-US" sz="1700" dirty="0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28600" y="1485170"/>
            <a:ext cx="8610600" cy="4878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Make your nominations for DSC and DSK NOW!</a:t>
            </a:r>
          </a:p>
          <a:p>
            <a:r>
              <a:rPr lang="en-US" sz="1600" dirty="0" smtClean="0"/>
              <a:t>*Last day to send in your nominations is THIS FRIDAY (March 9)!</a:t>
            </a:r>
          </a:p>
          <a:p>
            <a:r>
              <a:rPr lang="en-US" sz="1600" dirty="0" smtClean="0"/>
              <a:t> </a:t>
            </a:r>
          </a:p>
          <a:p>
            <a:pPr fontAlgn="base"/>
            <a:r>
              <a:rPr lang="en-US" sz="1600" dirty="0" smtClean="0"/>
              <a:t> </a:t>
            </a:r>
            <a:r>
              <a:rPr lang="en-US" sz="1600" u="sng" dirty="0" smtClean="0"/>
              <a:t>Distinguished Service Certificate</a:t>
            </a:r>
            <a:endParaRPr lang="en-US" sz="1600" dirty="0" smtClean="0"/>
          </a:p>
          <a:p>
            <a:pPr fontAlgn="base"/>
            <a:r>
              <a:rPr lang="en-US" sz="1600" dirty="0" smtClean="0"/>
              <a:t>- Given to any brother or advisor who is in good standing, and has exemplified exceptional service to the chapter, community, campus, or nation</a:t>
            </a:r>
          </a:p>
          <a:p>
            <a:pPr fontAlgn="base"/>
            <a:r>
              <a:rPr lang="en-US" sz="1600" dirty="0" smtClean="0"/>
              <a:t>- Must have pledged Spring 2011 or before</a:t>
            </a:r>
          </a:p>
          <a:p>
            <a:pPr fontAlgn="base"/>
            <a:r>
              <a:rPr lang="en-US" sz="1600" dirty="0" smtClean="0"/>
              <a:t>- Maximum of 10 recipients</a:t>
            </a:r>
          </a:p>
          <a:p>
            <a:pPr fontAlgn="base"/>
            <a:r>
              <a:rPr lang="en-US" sz="1600" dirty="0" smtClean="0"/>
              <a:t>- Must be approved by 1/2 of the chapter</a:t>
            </a:r>
          </a:p>
          <a:p>
            <a:pPr fontAlgn="base"/>
            <a:r>
              <a:rPr lang="en-US" sz="1600" dirty="0" smtClean="0"/>
              <a:t> </a:t>
            </a:r>
          </a:p>
          <a:p>
            <a:pPr fontAlgn="base"/>
            <a:r>
              <a:rPr lang="en-US" sz="1600" u="sng" dirty="0" smtClean="0"/>
              <a:t>Distinguished Service Key</a:t>
            </a:r>
            <a:endParaRPr lang="en-US" sz="1600" dirty="0" smtClean="0"/>
          </a:p>
          <a:p>
            <a:pPr fontAlgn="base"/>
            <a:r>
              <a:rPr lang="en-US" sz="1600" dirty="0" smtClean="0"/>
              <a:t> </a:t>
            </a:r>
          </a:p>
          <a:p>
            <a:pPr fontAlgn="base"/>
            <a:r>
              <a:rPr lang="en-US" sz="1600" dirty="0" smtClean="0"/>
              <a:t>- Very prestigious award given to any </a:t>
            </a:r>
            <a:r>
              <a:rPr lang="en-US" sz="1600" b="1" dirty="0" smtClean="0"/>
              <a:t>senior member or advisor</a:t>
            </a:r>
            <a:r>
              <a:rPr lang="en-US" sz="1600" dirty="0" smtClean="0"/>
              <a:t> of the Omega Epsilon Chapter who is in good standing and has gone above and beyond the normal</a:t>
            </a:r>
          </a:p>
          <a:p>
            <a:pPr fontAlgn="base"/>
            <a:r>
              <a:rPr lang="en-US" sz="1600" dirty="0" smtClean="0"/>
              <a:t>requirements of service to the chapter, and exemplifies the three Cardinal Principles to the highest degree.</a:t>
            </a:r>
          </a:p>
          <a:p>
            <a:pPr fontAlgn="base"/>
            <a:r>
              <a:rPr lang="en-US" sz="1600" dirty="0" smtClean="0"/>
              <a:t>- One recipient each semester</a:t>
            </a:r>
          </a:p>
          <a:p>
            <a:pPr fontAlgn="base"/>
            <a:r>
              <a:rPr lang="en-US" sz="1600" dirty="0" smtClean="0"/>
              <a:t>- Must be approved by 4/5 of the chapter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5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VP Community: Michelle Moon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apo.oe.community@gmail.com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577072" cy="4797552"/>
          </a:xfrm>
        </p:spPr>
        <p:txBody>
          <a:bodyPr>
            <a:noAutofit/>
          </a:bodyPr>
          <a:lstStyle/>
          <a:p>
            <a:r>
              <a:rPr lang="en-US" dirty="0" smtClean="0"/>
              <a:t>Humane Society - Thurs., March 8th 3-5pm</a:t>
            </a:r>
          </a:p>
          <a:p>
            <a:pPr lvl="1"/>
            <a:r>
              <a:rPr lang="en-US" dirty="0" smtClean="0"/>
              <a:t>Here's the link again:  </a:t>
            </a:r>
            <a:r>
              <a:rPr lang="en-US" dirty="0" smtClean="0">
                <a:hlinkClick r:id="rId2"/>
              </a:rPr>
              <a:t>http://doodle.com/5aeytzmc5dw36kmk</a:t>
            </a:r>
            <a:endParaRPr lang="en-US" dirty="0" smtClean="0"/>
          </a:p>
          <a:p>
            <a:pPr lvl="1"/>
            <a:r>
              <a:rPr lang="en-US" dirty="0" smtClean="0"/>
              <a:t>Humane Society Orientations</a:t>
            </a:r>
          </a:p>
          <a:p>
            <a:endParaRPr lang="en-US" dirty="0" smtClean="0"/>
          </a:p>
          <a:p>
            <a:r>
              <a:rPr lang="en-US" dirty="0" smtClean="0"/>
              <a:t>14th Annual Women's Health Night - Tues, March 20</a:t>
            </a:r>
          </a:p>
          <a:p>
            <a:pPr lvl="1"/>
            <a:r>
              <a:rPr lang="en-US" dirty="0" smtClean="0"/>
              <a:t>Set up: 11am-1pm, 1pm-3pm</a:t>
            </a:r>
          </a:p>
          <a:p>
            <a:pPr lvl="1"/>
            <a:r>
              <a:rPr lang="en-US" dirty="0" smtClean="0"/>
              <a:t>Passing out pamphlets/evaluation forms: 3pm-5:30pm, 5:30pm-8pm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VP Campus, National &amp; Frat.: Ronnie Watson</a:t>
            </a:r>
            <a:br>
              <a:rPr lang="en-US" sz="2800" b="1" dirty="0" smtClean="0">
                <a:solidFill>
                  <a:schemeClr val="bg2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email: apo.oe.cnf@gmail.com</a:t>
            </a:r>
            <a:endParaRPr lang="en-US" sz="28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371600"/>
            <a:ext cx="8503920" cy="5330952"/>
          </a:xfrm>
        </p:spPr>
        <p:txBody>
          <a:bodyPr>
            <a:noAutofit/>
          </a:bodyPr>
          <a:lstStyle/>
          <a:p>
            <a:r>
              <a:rPr lang="en-US" sz="2000" dirty="0" smtClean="0"/>
              <a:t>Habitat Build</a:t>
            </a:r>
          </a:p>
          <a:p>
            <a:endParaRPr lang="en-US" sz="2000" dirty="0" smtClean="0"/>
          </a:p>
          <a:p>
            <a:r>
              <a:rPr lang="en-US" sz="2000" dirty="0" smtClean="0"/>
              <a:t>Habitat Restore</a:t>
            </a:r>
          </a:p>
          <a:p>
            <a:endParaRPr lang="en-US" sz="2000" dirty="0" smtClean="0"/>
          </a:p>
          <a:p>
            <a:r>
              <a:rPr lang="en-US" sz="2000" dirty="0" smtClean="0"/>
              <a:t>Boys and Girls Club?</a:t>
            </a:r>
          </a:p>
          <a:p>
            <a:endParaRPr lang="en-US" sz="2000" dirty="0" smtClean="0"/>
          </a:p>
          <a:p>
            <a:r>
              <a:rPr lang="en-US" sz="2000" dirty="0" smtClean="0"/>
              <a:t>Quilt Show: April 12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Wellness Expo: April 14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MORE SOON!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VP Fellowship: Vicki Simmons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apo.oe.fellowship@gmail.com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9755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Chapel Hour: Tomorrow at 11 (meet in chapel lobby a little before) - Sign up!!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Bowling: Wednesday, 3/7 at 9 pm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Dinner at BWW: Tuesday 3/20 at 6 pm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Pilates: Wednesday 3/21 at 7 pm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Formal: Saturday 3/24 at 7 pm - Please sign up on </a:t>
            </a:r>
            <a:r>
              <a:rPr lang="en-US" sz="2400" dirty="0" err="1" smtClean="0"/>
              <a:t>APOonline</a:t>
            </a:r>
            <a:r>
              <a:rPr lang="en-US" sz="2400" dirty="0" smtClean="0"/>
              <a:t> if you are thinking about going!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Dinner at </a:t>
            </a:r>
            <a:r>
              <a:rPr lang="en-US" sz="2400" dirty="0" err="1" smtClean="0"/>
              <a:t>FlatTop</a:t>
            </a:r>
            <a:r>
              <a:rPr lang="en-US" sz="2400" dirty="0" smtClean="0"/>
              <a:t>: Thursday 3/29 at 6 pm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Ice cream at </a:t>
            </a:r>
            <a:r>
              <a:rPr lang="en-US" sz="2400" dirty="0" err="1" smtClean="0"/>
              <a:t>ColdStone</a:t>
            </a:r>
            <a:r>
              <a:rPr lang="en-US" sz="2400" dirty="0" smtClean="0"/>
              <a:t>: Thursday 4/12 at 7:30 pm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Undercover XX: Friday 4/13 at 8 pm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Treasurer: Ben </a:t>
            </a:r>
            <a:r>
              <a:rPr lang="en-US" b="1" dirty="0" err="1" smtClean="0">
                <a:solidFill>
                  <a:schemeClr val="bg2"/>
                </a:solidFill>
              </a:rPr>
              <a:t>Gesensway</a:t>
            </a:r>
            <a:r>
              <a:rPr lang="en-US" b="1" dirty="0" smtClean="0">
                <a:solidFill>
                  <a:schemeClr val="bg2"/>
                </a:solidFill>
              </a:rPr>
              <a:t/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apo.oe.treasurer@gmail.com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/>
          </a:bodyPr>
          <a:lstStyle/>
          <a:p>
            <a:r>
              <a:rPr lang="en-US" dirty="0" smtClean="0"/>
              <a:t>Pizza on the Quad</a:t>
            </a:r>
          </a:p>
          <a:p>
            <a:pPr>
              <a:buNone/>
            </a:pPr>
            <a:r>
              <a:rPr lang="en-US" dirty="0" smtClean="0"/>
              <a:t>      March 30</a:t>
            </a:r>
            <a:r>
              <a:rPr lang="en-US" baseline="30000" dirty="0" smtClean="0"/>
              <a:t>th</a:t>
            </a:r>
            <a:r>
              <a:rPr lang="en-US" dirty="0" smtClean="0"/>
              <a:t> 11 pm - 1 am March 31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Making dolls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Pledge Educator: Liz Kuehn</a:t>
            </a:r>
            <a:br>
              <a:rPr lang="en-US" b="1" dirty="0" smtClean="0">
                <a:solidFill>
                  <a:schemeClr val="bg2"/>
                </a:solidFill>
              </a:rPr>
            </a:br>
            <a:r>
              <a:rPr lang="en-US" sz="2200" b="1" dirty="0" smtClean="0">
                <a:solidFill>
                  <a:schemeClr val="bg2"/>
                </a:solidFill>
              </a:rPr>
              <a:t>email: apo.oe.pledge@gmail.com</a:t>
            </a:r>
            <a:endParaRPr lang="en-US" sz="2200" b="1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02352"/>
          </a:xfrm>
        </p:spPr>
        <p:txBody>
          <a:bodyPr numCol="1"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Pledge meetings are held in </a:t>
            </a:r>
            <a:r>
              <a:rPr lang="en-US" sz="2400" b="1" dirty="0" smtClean="0"/>
              <a:t>CNS C102 at 8:15pm on Tuesdays </a:t>
            </a:r>
            <a:r>
              <a:rPr lang="en-US" sz="2400" dirty="0" smtClean="0"/>
              <a:t>and actives need to come to at least one meeting!!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Pledges keep sending your hours (service, fellowship, and leadership points) to Tim-- </a:t>
            </a:r>
            <a:r>
              <a:rPr lang="en-US" sz="2400" dirty="0" smtClean="0">
                <a:hlinkClick r:id="rId2"/>
              </a:rPr>
              <a:t>tborchar@iwu.edu</a:t>
            </a:r>
            <a:endParaRPr lang="en-US" sz="2400" dirty="0" smtClean="0"/>
          </a:p>
          <a:p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APO">
      <a:dk1>
        <a:srgbClr val="FFFF00"/>
      </a:dk1>
      <a:lt1>
        <a:srgbClr val="0070C0"/>
      </a:lt1>
      <a:dk2>
        <a:srgbClr val="000000"/>
      </a:dk2>
      <a:lt2>
        <a:srgbClr val="0070C0"/>
      </a:lt2>
      <a:accent1>
        <a:srgbClr val="FFFF00"/>
      </a:accent1>
      <a:accent2>
        <a:srgbClr val="0070C0"/>
      </a:accent2>
      <a:accent3>
        <a:srgbClr val="FFFF00"/>
      </a:accent3>
      <a:accent4>
        <a:srgbClr val="0070C0"/>
      </a:accent4>
      <a:accent5>
        <a:srgbClr val="FFFFFF"/>
      </a:accent5>
      <a:accent6>
        <a:srgbClr val="FFFF00"/>
      </a:accent6>
      <a:hlink>
        <a:srgbClr val="FFFF00"/>
      </a:hlink>
      <a:folHlink>
        <a:srgbClr val="FFFF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678</TotalTime>
  <Words>562</Words>
  <Application>Microsoft Office PowerPoint</Application>
  <PresentationFormat>On-screen Show (4:3)</PresentationFormat>
  <Paragraphs>200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Civic</vt:lpstr>
      <vt:lpstr>ALPHA PHI OMEGA</vt:lpstr>
      <vt:lpstr>President: Carly Wilson email: apo.oe.president@gmail.com</vt:lpstr>
      <vt:lpstr>President: Carly Wilson email: apo.oe.president@gmail.com</vt:lpstr>
      <vt:lpstr>President: Carly Wilson email: apo.oe.president@gmail.com</vt:lpstr>
      <vt:lpstr>VP Community: Michelle Moon email: apo.oe.community@gmail.com</vt:lpstr>
      <vt:lpstr>VP Campus, National &amp; Frat.: Ronnie Watson email: apo.oe.cnf@gmail.com</vt:lpstr>
      <vt:lpstr>VP Fellowship: Vicki Simmons email: apo.oe.fellowship@gmail.com</vt:lpstr>
      <vt:lpstr>Treasurer: Ben Gesensway email: apo.oe.treasurer@gmail.com</vt:lpstr>
      <vt:lpstr>Pledge Educator: Liz Kuehn email: apo.oe.pledge@gmail.com</vt:lpstr>
      <vt:lpstr>Meet Your Pledges</vt:lpstr>
      <vt:lpstr>Meet Your Pledges</vt:lpstr>
      <vt:lpstr>VP Membership: Katherine Henning email: apo.oe.membership@gmail.com</vt:lpstr>
      <vt:lpstr>Meet Your Brothers</vt:lpstr>
      <vt:lpstr>Meet Your Brothers</vt:lpstr>
      <vt:lpstr>Meet Your Brothers</vt:lpstr>
      <vt:lpstr>VP Communications: Lindsay Bow email: apo.oe.communications@gmail.com</vt:lpstr>
      <vt:lpstr>Design #1</vt:lpstr>
      <vt:lpstr>Design #2</vt:lpstr>
      <vt:lpstr>Design #3</vt:lpstr>
      <vt:lpstr>Design #4</vt:lpstr>
      <vt:lpstr>Design #5</vt:lpstr>
      <vt:lpstr>Design #6</vt:lpstr>
      <vt:lpstr>Design #7</vt:lpstr>
      <vt:lpstr>Design #8</vt:lpstr>
      <vt:lpstr>Design #9</vt:lpstr>
      <vt:lpstr>Design #10</vt:lpstr>
      <vt:lpstr>Appointed Positions:</vt:lpstr>
      <vt:lpstr>Old Business</vt:lpstr>
      <vt:lpstr>New Business</vt:lpstr>
      <vt:lpstr>New Business</vt:lpstr>
      <vt:lpstr>New Business</vt:lpstr>
      <vt:lpstr>News or Announcements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 PHI OMEGA</dc:title>
  <dc:creator>Lindsay Bow</dc:creator>
  <cp:lastModifiedBy>Lindsay Bow</cp:lastModifiedBy>
  <cp:revision>112</cp:revision>
  <dcterms:created xsi:type="dcterms:W3CDTF">2011-08-30T02:23:11Z</dcterms:created>
  <dcterms:modified xsi:type="dcterms:W3CDTF">2012-03-07T02:02:34Z</dcterms:modified>
</cp:coreProperties>
</file>