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84" r:id="rId3"/>
    <p:sldId id="272" r:id="rId4"/>
    <p:sldId id="258" r:id="rId5"/>
    <p:sldId id="259" r:id="rId6"/>
    <p:sldId id="285" r:id="rId7"/>
    <p:sldId id="260" r:id="rId8"/>
    <p:sldId id="261" r:id="rId9"/>
    <p:sldId id="262" r:id="rId10"/>
    <p:sldId id="286" r:id="rId11"/>
    <p:sldId id="287" r:id="rId12"/>
    <p:sldId id="264" r:id="rId13"/>
    <p:sldId id="283"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71" autoAdjust="0"/>
  </p:normalViewPr>
  <p:slideViewPr>
    <p:cSldViewPr>
      <p:cViewPr>
        <p:scale>
          <a:sx n="75" d="100"/>
          <a:sy n="75" d="100"/>
        </p:scale>
        <p:origin x="-7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85F1F-13B2-43D0-84CA-1ABC94248CDD}" type="datetimeFigureOut">
              <a:rPr lang="en-US" smtClean="0"/>
              <a:pPr/>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6DACA-50E3-4775-B2D8-C30E4DCFEF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apo@lists.iwu.edu, link for </a:t>
            </a:r>
            <a:r>
              <a:rPr lang="en-US" dirty="0" err="1" smtClean="0"/>
              <a:t>apo</a:t>
            </a:r>
            <a:r>
              <a:rPr lang="en-US" dirty="0" smtClean="0"/>
              <a:t> database</a:t>
            </a:r>
            <a:endParaRPr lang="en-US" dirty="0"/>
          </a:p>
        </p:txBody>
      </p:sp>
      <p:sp>
        <p:nvSpPr>
          <p:cNvPr id="4" name="Slide Number Placeholder 3"/>
          <p:cNvSpPr>
            <a:spLocks noGrp="1"/>
          </p:cNvSpPr>
          <p:nvPr>
            <p:ph type="sldNum" sz="quarter" idx="10"/>
          </p:nvPr>
        </p:nvSpPr>
        <p:spPr/>
        <p:txBody>
          <a:bodyPr/>
          <a:lstStyle/>
          <a:p>
            <a:fld id="{2556DACA-50E3-4775-B2D8-C30E4DCFEF6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2083C5-0045-43ED-87CD-7AA40D064CE5}" type="datetimeFigureOut">
              <a:rPr lang="en-US" smtClean="0"/>
              <a:pPr/>
              <a:t>2/28/2012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E0077-382C-446A-849C-E0F54786D4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5E0077-382C-446A-849C-E0F54786D48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F5E0077-382C-446A-849C-E0F54786D48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02083C5-0045-43ED-87CD-7AA40D064CE5}" type="datetimeFigureOut">
              <a:rPr lang="en-US" smtClean="0"/>
              <a:pPr/>
              <a:t>2/28/2012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02083C5-0045-43ED-87CD-7AA40D064CE5}"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E0077-382C-446A-849C-E0F54786D48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2083C5-0045-43ED-87CD-7AA40D064CE5}" type="datetimeFigureOut">
              <a:rPr lang="en-US" smtClean="0"/>
              <a:pPr/>
              <a:t>2/28/2012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5E0077-382C-446A-849C-E0F54786D48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2083C5-0045-43ED-87CD-7AA40D064CE5}" type="datetimeFigureOut">
              <a:rPr lang="en-US" smtClean="0"/>
              <a:pPr/>
              <a:t>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F5E0077-382C-446A-849C-E0F54786D4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2083C5-0045-43ED-87CD-7AA40D064CE5}" type="datetimeFigureOut">
              <a:rPr lang="en-US" smtClean="0"/>
              <a:pPr/>
              <a:t>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5E0077-382C-446A-849C-E0F54786D4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2083C5-0045-43ED-87CD-7AA40D064CE5}" type="datetimeFigureOut">
              <a:rPr lang="en-US" smtClean="0"/>
              <a:pPr/>
              <a:t>2/28/2012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5E0077-382C-446A-849C-E0F54786D48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02083C5-0045-43ED-87CD-7AA40D064CE5}" type="datetimeFigureOut">
              <a:rPr lang="en-US" smtClean="0"/>
              <a:pPr/>
              <a:t>2/28/2012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2083C5-0045-43ED-87CD-7AA40D064CE5}" type="datetimeFigureOut">
              <a:rPr lang="en-US" smtClean="0"/>
              <a:pPr/>
              <a:t>2/28/2012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5E0077-382C-446A-849C-E0F54786D48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open?id=0B9G4lfIn2TkQNjEyMGE1YjctZGU4Mi00ZjVkLWE3N2MtNTAxM2E4NzU0NWN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apo.oe.president@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oodle.com/5aeytzmc5dw36km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borchar@iw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err="1" smtClean="0">
                <a:solidFill>
                  <a:schemeClr val="accent1"/>
                </a:solidFill>
              </a:rPr>
              <a:t>SPRIng</a:t>
            </a:r>
            <a:r>
              <a:rPr lang="en-US" sz="3200" dirty="0" smtClean="0">
                <a:solidFill>
                  <a:schemeClr val="accent1"/>
                </a:solidFill>
              </a:rPr>
              <a:t> Semester 2012</a:t>
            </a:r>
            <a:endParaRPr lang="en-US" sz="3200" dirty="0">
              <a:solidFill>
                <a:schemeClr val="accent1"/>
              </a:solidFill>
            </a:endParaRPr>
          </a:p>
        </p:txBody>
      </p:sp>
      <p:sp>
        <p:nvSpPr>
          <p:cNvPr id="2" name="Title 1"/>
          <p:cNvSpPr>
            <a:spLocks noGrp="1"/>
          </p:cNvSpPr>
          <p:nvPr>
            <p:ph type="ctrTitle"/>
          </p:nvPr>
        </p:nvSpPr>
        <p:spPr>
          <a:xfrm>
            <a:off x="457200" y="685800"/>
            <a:ext cx="8229600" cy="1470025"/>
          </a:xfrm>
        </p:spPr>
        <p:txBody>
          <a:bodyPr>
            <a:normAutofit/>
          </a:bodyPr>
          <a:lstStyle/>
          <a:p>
            <a:r>
              <a:rPr lang="en-US" sz="5400" b="1" dirty="0" smtClean="0">
                <a:ln cap="rnd" cmpd="thickThin">
                  <a:solidFill>
                    <a:schemeClr val="bg2">
                      <a:alpha val="57000"/>
                    </a:schemeClr>
                  </a:solidFill>
                </a:ln>
                <a:solidFill>
                  <a:schemeClr val="tx1"/>
                </a:solidFill>
                <a:latin typeface="Futura"/>
              </a:rPr>
              <a:t>ALPHA PHI OMEGA</a:t>
            </a:r>
            <a:endParaRPr lang="en-US" sz="5400" b="1" dirty="0">
              <a:ln cap="rnd" cmpd="thickThin">
                <a:solidFill>
                  <a:schemeClr val="bg2">
                    <a:alpha val="57000"/>
                  </a:schemeClr>
                </a:solidFill>
              </a:ln>
              <a:solidFill>
                <a:schemeClr val="tx1"/>
              </a:solidFill>
              <a:latin typeface="Futur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a:t>
            </a:r>
            <a:r>
              <a:rPr lang="en-US" b="1" dirty="0" smtClean="0">
                <a:solidFill>
                  <a:schemeClr val="bg2"/>
                </a:solidFill>
              </a:rPr>
              <a:t>Your Pledges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r>
              <a:rPr lang="en-US" u="sng" dirty="0" smtClean="0"/>
              <a:t>Bob Norman</a:t>
            </a:r>
            <a:endParaRPr lang="en-US" u="sng" dirty="0" smtClean="0"/>
          </a:p>
          <a:p>
            <a:pPr algn="ctr">
              <a:buNone/>
            </a:pPr>
            <a:endParaRPr lang="en-US" u="sng" dirty="0" smtClean="0"/>
          </a:p>
          <a:p>
            <a:r>
              <a:rPr lang="en-US" dirty="0" smtClean="0"/>
              <a:t>Is an RA and is in Titan band</a:t>
            </a:r>
          </a:p>
          <a:p>
            <a:endParaRPr lang="en-US" dirty="0" smtClean="0"/>
          </a:p>
          <a:p>
            <a:r>
              <a:rPr lang="en-US" dirty="0" smtClean="0"/>
              <a:t>Likes to ride his bike</a:t>
            </a:r>
          </a:p>
          <a:p>
            <a:endParaRPr lang="en-US" dirty="0" smtClean="0"/>
          </a:p>
          <a:p>
            <a:r>
              <a:rPr lang="en-US" dirty="0" smtClean="0"/>
              <a:t>Favorite TV show: The Office</a:t>
            </a:r>
            <a:endParaRPr lang="en-US" dirty="0" smtClean="0"/>
          </a:p>
        </p:txBody>
      </p:sp>
      <p:sp>
        <p:nvSpPr>
          <p:cNvPr id="5" name="Content Placeholder 4"/>
          <p:cNvSpPr>
            <a:spLocks noGrp="1"/>
          </p:cNvSpPr>
          <p:nvPr>
            <p:ph sz="half" idx="1"/>
          </p:nvPr>
        </p:nvSpPr>
        <p:spPr>
          <a:xfrm>
            <a:off x="301752" y="1371600"/>
            <a:ext cx="4041648" cy="4681728"/>
          </a:xfrm>
        </p:spPr>
        <p:txBody>
          <a:bodyPr>
            <a:normAutofit/>
          </a:bodyPr>
          <a:lstStyle/>
          <a:p>
            <a:pPr algn="ctr">
              <a:buNone/>
            </a:pPr>
            <a:r>
              <a:rPr lang="en-US" u="sng" dirty="0" smtClean="0"/>
              <a:t>Jessica Swearingen</a:t>
            </a:r>
            <a:endParaRPr lang="en-US" u="sng" dirty="0" smtClean="0"/>
          </a:p>
          <a:p>
            <a:endParaRPr lang="en-US" dirty="0" smtClean="0"/>
          </a:p>
          <a:p>
            <a:r>
              <a:rPr lang="en-US" dirty="0" smtClean="0"/>
              <a:t>She lives on a </a:t>
            </a:r>
            <a:r>
              <a:rPr lang="en-US" dirty="0" smtClean="0"/>
              <a:t>farm</a:t>
            </a:r>
            <a:endParaRPr lang="en-US" dirty="0" smtClean="0"/>
          </a:p>
          <a:p>
            <a:endParaRPr lang="en-US" dirty="0" smtClean="0"/>
          </a:p>
          <a:p>
            <a:r>
              <a:rPr lang="en-US" dirty="0" smtClean="0"/>
              <a:t>She has danced since she was 3 years old</a:t>
            </a:r>
          </a:p>
          <a:p>
            <a:endParaRPr lang="en-US" dirty="0" smtClean="0"/>
          </a:p>
          <a:p>
            <a:r>
              <a:rPr lang="en-US" dirty="0" smtClean="0"/>
              <a:t>Favorite snack: Reese’s/Chocolate</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a:t>
            </a:r>
            <a:r>
              <a:rPr lang="en-US" b="1" dirty="0" smtClean="0">
                <a:solidFill>
                  <a:schemeClr val="bg2"/>
                </a:solidFill>
              </a:rPr>
              <a:t>Your Pledges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endParaRPr lang="en-US" dirty="0" smtClean="0"/>
          </a:p>
        </p:txBody>
      </p:sp>
      <p:sp>
        <p:nvSpPr>
          <p:cNvPr id="5" name="Content Placeholder 4"/>
          <p:cNvSpPr>
            <a:spLocks noGrp="1"/>
          </p:cNvSpPr>
          <p:nvPr>
            <p:ph sz="half" idx="1"/>
          </p:nvPr>
        </p:nvSpPr>
        <p:spPr>
          <a:xfrm>
            <a:off x="301752" y="1371600"/>
            <a:ext cx="4041648" cy="4681728"/>
          </a:xfrm>
        </p:spPr>
        <p:txBody>
          <a:bodyPr>
            <a:normAutofit/>
          </a:bodyPr>
          <a:lstStyle/>
          <a:p>
            <a:pPr algn="ctr">
              <a:buNone/>
            </a:pPr>
            <a:r>
              <a:rPr lang="en-US" u="sng" dirty="0" smtClean="0"/>
              <a:t>Alison Murphy</a:t>
            </a:r>
          </a:p>
          <a:p>
            <a:pPr>
              <a:buNone/>
            </a:pPr>
            <a:endParaRPr lang="en-US" dirty="0" smtClean="0"/>
          </a:p>
          <a:p>
            <a:r>
              <a:rPr lang="en-US" dirty="0" smtClean="0"/>
              <a:t>She loves country music</a:t>
            </a:r>
          </a:p>
          <a:p>
            <a:endParaRPr lang="en-US" dirty="0" smtClean="0"/>
          </a:p>
          <a:p>
            <a:r>
              <a:rPr lang="en-US" dirty="0" smtClean="0"/>
              <a:t>Just transferred to IWU</a:t>
            </a:r>
          </a:p>
          <a:p>
            <a:endParaRPr lang="en-US" dirty="0" smtClean="0"/>
          </a:p>
          <a:p>
            <a:r>
              <a:rPr lang="en-US" dirty="0" smtClean="0"/>
              <a:t>AND it’s her Birthday today!!</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US" sz="3000" b="1" dirty="0" smtClean="0">
                <a:solidFill>
                  <a:schemeClr val="bg2"/>
                </a:solidFill>
              </a:rPr>
              <a:t>VP Communications: Lindsay Bow</a:t>
            </a:r>
            <a:br>
              <a:rPr lang="en-US" sz="3000" b="1" dirty="0" smtClean="0">
                <a:solidFill>
                  <a:schemeClr val="bg2"/>
                </a:solidFill>
              </a:rPr>
            </a:br>
            <a:r>
              <a:rPr lang="en-US" sz="2200" b="1" dirty="0" smtClean="0">
                <a:solidFill>
                  <a:schemeClr val="bg2"/>
                </a:solidFill>
              </a:rPr>
              <a:t>email: apo.oe.communications@gmail.com</a:t>
            </a:r>
            <a:endParaRPr lang="en-US" sz="3000" b="1" dirty="0">
              <a:solidFill>
                <a:schemeClr val="bg2"/>
              </a:solidFill>
            </a:endParaRPr>
          </a:p>
        </p:txBody>
      </p:sp>
      <p:sp>
        <p:nvSpPr>
          <p:cNvPr id="3" name="Content Placeholder 2"/>
          <p:cNvSpPr>
            <a:spLocks noGrp="1"/>
          </p:cNvSpPr>
          <p:nvPr>
            <p:ph sz="quarter" idx="1"/>
          </p:nvPr>
        </p:nvSpPr>
        <p:spPr/>
        <p:txBody>
          <a:bodyPr/>
          <a:lstStyle/>
          <a:p>
            <a:r>
              <a:rPr lang="en-US" dirty="0" smtClean="0"/>
              <a:t>Voting on t-shirts/ ¼ zip-up/</a:t>
            </a:r>
            <a:r>
              <a:rPr lang="en-US" dirty="0" err="1" smtClean="0"/>
              <a:t>hoodies</a:t>
            </a:r>
            <a:endParaRPr lang="en-US" dirty="0" smtClean="0"/>
          </a:p>
          <a:p>
            <a:pPr lvl="1"/>
            <a:r>
              <a:rPr lang="en-US" dirty="0" smtClean="0"/>
              <a:t>Using customink.com</a:t>
            </a:r>
          </a:p>
          <a:p>
            <a:pPr lvl="1"/>
            <a:endParaRPr lang="en-US" dirty="0" smtClean="0"/>
          </a:p>
          <a:p>
            <a:pPr lvl="1"/>
            <a:r>
              <a:rPr lang="en-US" dirty="0" smtClean="0"/>
              <a:t>T-shirts: ~$10</a:t>
            </a:r>
          </a:p>
          <a:p>
            <a:pPr lvl="1"/>
            <a:r>
              <a:rPr lang="en-US" dirty="0" smtClean="0"/>
              <a:t>Long-sleeved t-shirts: ~$15</a:t>
            </a:r>
          </a:p>
          <a:p>
            <a:pPr lvl="1"/>
            <a:r>
              <a:rPr lang="en-US" dirty="0" smtClean="0"/>
              <a:t>Baseball shirt: ~$15</a:t>
            </a:r>
          </a:p>
          <a:p>
            <a:pPr lvl="1"/>
            <a:r>
              <a:rPr lang="en-US" dirty="0" smtClean="0"/>
              <a:t>¼ Zip Up: ~$30</a:t>
            </a:r>
          </a:p>
          <a:p>
            <a:pPr lvl="1"/>
            <a:r>
              <a:rPr lang="en-US" dirty="0" err="1" smtClean="0"/>
              <a:t>Hoodies</a:t>
            </a:r>
            <a:r>
              <a:rPr lang="en-US" dirty="0" smtClean="0"/>
              <a:t>: ~$20</a:t>
            </a:r>
          </a:p>
          <a:p>
            <a:pPr lvl="1"/>
            <a:endParaRPr lang="en-US" dirty="0" smtClean="0"/>
          </a:p>
          <a:p>
            <a:pPr lvl="1"/>
            <a:r>
              <a:rPr lang="en-US" dirty="0" smtClean="0"/>
              <a:t>Send me your designs!!</a:t>
            </a:r>
          </a:p>
          <a:p>
            <a:pPr lvl="2"/>
            <a:r>
              <a:rPr lang="en-US" dirty="0" smtClean="0"/>
              <a:t>Winner will receive 1 hr of Fraternity service!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Appointed Positions:</a:t>
            </a:r>
            <a:endParaRPr lang="en-US" b="1" dirty="0">
              <a:solidFill>
                <a:schemeClr val="bg2"/>
              </a:solidFill>
            </a:endParaRPr>
          </a:p>
        </p:txBody>
      </p:sp>
      <p:sp>
        <p:nvSpPr>
          <p:cNvPr id="4" name="Content Placeholder 2"/>
          <p:cNvSpPr>
            <a:spLocks noGrp="1"/>
          </p:cNvSpPr>
          <p:nvPr>
            <p:ph sz="quarter" idx="1"/>
          </p:nvPr>
        </p:nvSpPr>
        <p:spPr/>
        <p:txBody>
          <a:bodyPr>
            <a:normAutofit/>
          </a:bodyPr>
          <a:lstStyle/>
          <a:p>
            <a:r>
              <a:rPr lang="en-US" dirty="0" smtClean="0"/>
              <a:t>Student Senate Liaison - Sarah Bergman</a:t>
            </a:r>
          </a:p>
          <a:p>
            <a:r>
              <a:rPr lang="en-US" dirty="0" smtClean="0"/>
              <a:t>Chaplain - Daniel Maurer</a:t>
            </a:r>
          </a:p>
          <a:p>
            <a:r>
              <a:rPr lang="en-US" dirty="0" smtClean="0"/>
              <a:t>Historian - </a:t>
            </a:r>
            <a:r>
              <a:rPr lang="en-US" dirty="0" err="1" smtClean="0"/>
              <a:t>Kaitlyn</a:t>
            </a:r>
            <a:r>
              <a:rPr lang="en-US" dirty="0" smtClean="0"/>
              <a:t> </a:t>
            </a:r>
            <a:r>
              <a:rPr lang="en-US" dirty="0" err="1" smtClean="0"/>
              <a:t>Eichinger</a:t>
            </a:r>
            <a:endParaRPr lang="en-US" dirty="0" smtClean="0"/>
          </a:p>
          <a:p>
            <a:r>
              <a:rPr lang="en-US" dirty="0" smtClean="0"/>
              <a:t>Alumni Chair - Tiara Thomas</a:t>
            </a:r>
          </a:p>
          <a:p>
            <a:r>
              <a:rPr lang="en-US" dirty="0" smtClean="0"/>
              <a:t>Webmaster - Thomas Simmons</a:t>
            </a:r>
          </a:p>
          <a:p>
            <a:r>
              <a:rPr lang="en-US" dirty="0" smtClean="0"/>
              <a:t>Leadership Chair - Hayley </a:t>
            </a:r>
            <a:r>
              <a:rPr lang="en-US" dirty="0" err="1" smtClean="0"/>
              <a:t>Harroun</a:t>
            </a: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Old Business</a:t>
            </a:r>
            <a:endParaRPr lang="en-US" b="1" dirty="0">
              <a:solidFill>
                <a:schemeClr val="bg2"/>
              </a:solidFill>
            </a:endParaRPr>
          </a:p>
        </p:txBody>
      </p:sp>
      <p:sp>
        <p:nvSpPr>
          <p:cNvPr id="3" name="Content Placeholder 2"/>
          <p:cNvSpPr>
            <a:spLocks noGrp="1"/>
          </p:cNvSpPr>
          <p:nvPr>
            <p:ph sz="quarter" idx="1"/>
          </p:nvPr>
        </p:nvSpPr>
        <p:spPr/>
        <p:txBody>
          <a:bodyPr/>
          <a:lstStyle/>
          <a:p>
            <a:r>
              <a:rPr lang="en-US" dirty="0" smtClean="0"/>
              <a:t>Voting Delegates - Ronnie Watson and </a:t>
            </a:r>
            <a:r>
              <a:rPr lang="en-US" dirty="0" err="1" smtClean="0"/>
              <a:t>Annmarie</a:t>
            </a:r>
            <a:r>
              <a:rPr lang="en-US" dirty="0" smtClean="0"/>
              <a:t> </a:t>
            </a:r>
            <a:r>
              <a:rPr lang="en-US" dirty="0" err="1" smtClean="0"/>
              <a:t>Gast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New Business</a:t>
            </a:r>
            <a:endParaRPr lang="en-US" b="1" dirty="0">
              <a:solidFill>
                <a:schemeClr val="bg2"/>
              </a:solidFill>
            </a:endParaRPr>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News or Announcements</a:t>
            </a:r>
            <a:endParaRPr lang="en-US" b="1" dirty="0">
              <a:solidFill>
                <a:schemeClr val="bg2"/>
              </a:solidFill>
            </a:endParaRPr>
          </a:p>
        </p:txBody>
      </p:sp>
      <p:sp>
        <p:nvSpPr>
          <p:cNvPr id="3" name="Content Placeholder 2"/>
          <p:cNvSpPr>
            <a:spLocks noGrp="1"/>
          </p:cNvSpPr>
          <p:nvPr>
            <p:ph sz="quarter"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ecrettoast.com/Medium_Toast.jpg"/>
          <p:cNvPicPr>
            <a:picLocks noChangeAspect="1" noChangeArrowheads="1"/>
          </p:cNvPicPr>
          <p:nvPr/>
        </p:nvPicPr>
        <p:blipFill>
          <a:blip r:embed="rId2" cstate="print"/>
          <a:srcRect/>
          <a:stretch>
            <a:fillRect/>
          </a:stretch>
        </p:blipFill>
        <p:spPr bwMode="auto">
          <a:xfrm>
            <a:off x="0" y="918"/>
            <a:ext cx="10325100" cy="6857082"/>
          </a:xfrm>
          <a:prstGeom prst="rect">
            <a:avLst/>
          </a:prstGeom>
          <a:noFill/>
        </p:spPr>
      </p:pic>
      <p:sp>
        <p:nvSpPr>
          <p:cNvPr id="7" name="TextBox 6"/>
          <p:cNvSpPr txBox="1"/>
          <p:nvPr/>
        </p:nvSpPr>
        <p:spPr>
          <a:xfrm>
            <a:off x="5181600" y="2590800"/>
            <a:ext cx="3429000" cy="1754326"/>
          </a:xfrm>
          <a:prstGeom prst="rect">
            <a:avLst/>
          </a:prstGeom>
          <a:noFill/>
        </p:spPr>
        <p:txBody>
          <a:bodyPr wrap="square" rtlCol="0">
            <a:spAutoFit/>
          </a:bodyPr>
          <a:lstStyle/>
          <a:p>
            <a:pPr algn="ctr"/>
            <a:r>
              <a:rPr lang="en-US" sz="5400" b="1" spc="300" dirty="0" smtClean="0">
                <a:solidFill>
                  <a:schemeClr val="bg2"/>
                </a:solidFill>
              </a:rPr>
              <a:t>TOAST SONG!!</a:t>
            </a:r>
            <a:endParaRPr lang="en-US" sz="5400" b="1" spc="300"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President: </a:t>
            </a:r>
            <a:r>
              <a:rPr lang="en-US" b="1" dirty="0" err="1" smtClean="0">
                <a:solidFill>
                  <a:schemeClr val="bg2"/>
                </a:solidFill>
              </a:rPr>
              <a:t>Carly</a:t>
            </a:r>
            <a:r>
              <a:rPr lang="en-US" b="1" dirty="0" smtClean="0">
                <a:solidFill>
                  <a:schemeClr val="bg2"/>
                </a:solidFill>
              </a:rPr>
              <a:t> Wilson</a:t>
            </a:r>
            <a:br>
              <a:rPr lang="en-US" b="1" dirty="0" smtClean="0">
                <a:solidFill>
                  <a:schemeClr val="bg2"/>
                </a:solidFill>
              </a:rPr>
            </a:br>
            <a:r>
              <a:rPr lang="en-US" sz="2200" b="1" dirty="0" smtClean="0">
                <a:solidFill>
                  <a:schemeClr val="bg2"/>
                </a:solidFill>
              </a:rPr>
              <a:t>email: apo.oe.president@gmail.com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a:normAutofit/>
          </a:bodyPr>
          <a:lstStyle/>
          <a:p>
            <a:pPr lvl="1">
              <a:buNone/>
            </a:pPr>
            <a:endParaRPr lang="en-US" sz="8800" dirty="0" smtClean="0">
              <a:solidFill>
                <a:schemeClr val="tx1"/>
              </a:solidFill>
            </a:endParaRPr>
          </a:p>
          <a:p>
            <a:pPr lvl="1"/>
            <a:endParaRPr lang="en-US" sz="1700" dirty="0"/>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28600" y="1905954"/>
            <a:ext cx="86868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200" dirty="0" smtClean="0"/>
              <a:t>CAPS - Thank you for your feedback!!!!</a:t>
            </a:r>
          </a:p>
          <a:p>
            <a:r>
              <a:rPr lang="en-US" sz="2200" dirty="0" smtClean="0"/>
              <a:t> </a:t>
            </a:r>
          </a:p>
          <a:p>
            <a:r>
              <a:rPr lang="en-US" sz="2200" dirty="0" smtClean="0"/>
              <a:t>Webinar</a:t>
            </a:r>
            <a:br>
              <a:rPr lang="en-US" sz="2200" dirty="0" smtClean="0"/>
            </a:br>
            <a:r>
              <a:rPr lang="en-US" sz="2200" dirty="0" smtClean="0"/>
              <a:t> </a:t>
            </a:r>
            <a:br>
              <a:rPr lang="en-US" sz="2200" dirty="0" smtClean="0"/>
            </a:br>
            <a:r>
              <a:rPr lang="en-US" sz="2200" dirty="0" smtClean="0"/>
              <a:t>Matching Volunteers with needs - Wednesday February 29, 8 PM</a:t>
            </a:r>
            <a:br>
              <a:rPr lang="en-US" sz="2200" dirty="0" smtClean="0"/>
            </a:br>
            <a:r>
              <a:rPr lang="en-US" sz="2200" dirty="0" smtClean="0"/>
              <a:t> </a:t>
            </a:r>
            <a:br>
              <a:rPr lang="en-US" sz="2200" dirty="0" smtClean="0"/>
            </a:br>
            <a:r>
              <a:rPr lang="en-US" sz="2200" dirty="0" smtClean="0"/>
              <a:t>Tri-Sectionals</a:t>
            </a:r>
            <a:br>
              <a:rPr lang="en-US" sz="2200" dirty="0" smtClean="0"/>
            </a:br>
            <a:r>
              <a:rPr lang="en-US" sz="2200" dirty="0" smtClean="0"/>
              <a:t>April 20 - 22, Loyola University </a:t>
            </a:r>
            <a:br>
              <a:rPr lang="en-US" sz="2200" dirty="0" smtClean="0"/>
            </a:br>
            <a:r>
              <a:rPr lang="en-US" sz="2200" dirty="0" smtClean="0"/>
              <a:t> More Information</a:t>
            </a:r>
            <a:r>
              <a:rPr lang="en-US" sz="2200" dirty="0" smtClean="0"/>
              <a:t>: </a:t>
            </a:r>
            <a:r>
              <a:rPr lang="en-US" sz="2200" dirty="0" smtClean="0">
                <a:hlinkClick r:id="rId2"/>
              </a:rPr>
              <a:t>https</a:t>
            </a:r>
            <a:r>
              <a:rPr lang="en-US" sz="2200" dirty="0" smtClean="0">
                <a:hlinkClick r:id="rId2"/>
              </a:rPr>
              <a:t>://docs.google.com/open?id=0B9G4lfIn2TkQNjEyMGE1YjctZGU4Mi00ZjVkLWE3N2MtNTAxM2E4NzU0NWNm</a:t>
            </a:r>
            <a:r>
              <a:rPr lang="en-US" sz="1400" dirty="0" smtClean="0"/>
              <a:t/>
            </a:r>
            <a:br>
              <a:rPr lang="en-US" sz="1400" dirty="0" smtClean="0"/>
            </a:br>
            <a:r>
              <a:rPr lang="en-US" sz="1400" dirty="0" smtClean="0"/>
              <a:t> </a:t>
            </a:r>
            <a:br>
              <a:rPr lang="en-US" sz="1400" dirty="0" smtClean="0"/>
            </a:br>
            <a:endParaRPr kumimoji="0" lang="en-US" sz="1400" b="0" i="0" u="none" strike="noStrike" cap="none" normalizeH="0" baseline="0" dirty="0" smtClean="0">
              <a:ln>
                <a:noFill/>
              </a:ln>
              <a:solidFill>
                <a:schemeClr val="accent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President: </a:t>
            </a:r>
            <a:r>
              <a:rPr lang="en-US" b="1" dirty="0" err="1" smtClean="0">
                <a:solidFill>
                  <a:schemeClr val="bg2"/>
                </a:solidFill>
              </a:rPr>
              <a:t>Carly</a:t>
            </a:r>
            <a:r>
              <a:rPr lang="en-US" b="1" dirty="0" smtClean="0">
                <a:solidFill>
                  <a:schemeClr val="bg2"/>
                </a:solidFill>
              </a:rPr>
              <a:t> Wilson</a:t>
            </a:r>
            <a:br>
              <a:rPr lang="en-US" b="1" dirty="0" smtClean="0">
                <a:solidFill>
                  <a:schemeClr val="bg2"/>
                </a:solidFill>
              </a:rPr>
            </a:br>
            <a:r>
              <a:rPr lang="en-US" sz="2200" b="1" dirty="0" smtClean="0">
                <a:solidFill>
                  <a:schemeClr val="bg2"/>
                </a:solidFill>
              </a:rPr>
              <a:t>email: apo.oe.president@gmail.com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a:normAutofit/>
          </a:bodyPr>
          <a:lstStyle/>
          <a:p>
            <a:pPr lvl="1">
              <a:buNone/>
            </a:pPr>
            <a:endParaRPr lang="en-US" sz="8800" dirty="0" smtClean="0">
              <a:solidFill>
                <a:schemeClr val="tx1"/>
              </a:solidFill>
            </a:endParaRPr>
          </a:p>
          <a:p>
            <a:pPr lvl="1"/>
            <a:endParaRPr lang="en-US" sz="1700" dirty="0"/>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228600" y="1454393"/>
            <a:ext cx="86106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Awards</a:t>
            </a:r>
            <a:endParaRPr kumimoji="0" lang="en-US" sz="15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sng" strike="noStrike" cap="none" normalizeH="0" baseline="0" dirty="0" smtClean="0">
                <a:ln>
                  <a:noFill/>
                </a:ln>
                <a:solidFill>
                  <a:schemeClr val="accent1"/>
                </a:solidFill>
                <a:effectLst/>
                <a:cs typeface="Arial" pitchFamily="34" charset="0"/>
              </a:rPr>
              <a:t>Distinguished Service Certificate</a:t>
            </a:r>
            <a:endParaRPr kumimoji="0" lang="en-US" sz="15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Given to any brother or advisor who is in good standing, and has exemplified exceptional service to the chapter, community, campus, or 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Must have pledged Spring 2011 or before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Maximum of 10 recipients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Must be approved by 1/2 of the chapter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sng" strike="noStrike" cap="none" normalizeH="0" baseline="0" dirty="0" smtClean="0">
                <a:ln>
                  <a:noFill/>
                </a:ln>
                <a:solidFill>
                  <a:schemeClr val="accent1"/>
                </a:solidFill>
                <a:effectLst/>
                <a:cs typeface="Arial" pitchFamily="34" charset="0"/>
              </a:rPr>
              <a:t>Distinguished Service Key</a:t>
            </a:r>
            <a:endParaRPr kumimoji="0" lang="en-US" sz="1500" b="0" i="0" u="none" strike="noStrike" cap="none" normalizeH="0" baseline="0" dirty="0" smtClean="0">
              <a:ln>
                <a:noFill/>
              </a:ln>
              <a:solidFill>
                <a:schemeClr val="accent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Very prestigious award given to any </a:t>
            </a:r>
            <a:r>
              <a:rPr kumimoji="0" lang="en-US" sz="1500" b="1" i="0" u="none" strike="noStrike" cap="none" normalizeH="0" baseline="0" dirty="0" smtClean="0">
                <a:ln>
                  <a:noFill/>
                </a:ln>
                <a:solidFill>
                  <a:schemeClr val="accent1"/>
                </a:solidFill>
                <a:effectLst/>
                <a:cs typeface="Arial" pitchFamily="34" charset="0"/>
              </a:rPr>
              <a:t>senior member</a:t>
            </a:r>
            <a:r>
              <a:rPr kumimoji="0" lang="en-US" sz="1500" b="0" i="0" u="none" strike="noStrike" cap="none" normalizeH="0" baseline="0" dirty="0" smtClean="0">
                <a:ln>
                  <a:noFill/>
                </a:ln>
                <a:solidFill>
                  <a:schemeClr val="accent1"/>
                </a:solidFill>
                <a:effectLst/>
                <a:cs typeface="Arial" pitchFamily="34" charset="0"/>
              </a:rPr>
              <a:t> or advisor of the Omega Epsilon Chapter of Alpha Phi Omega who is in good standing and has gone above and beyond the normal requirements of service to the chapter, and exemplifies the three Cardinal principles to the highest degree.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One recipient each semester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Must be approved by 4/5 of the chapter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Please send the name of each individual that you would like to nominate and a brief description (2-3 sentences) of why you believe they are deserving of the award to </a:t>
            </a:r>
            <a:r>
              <a:rPr kumimoji="0" lang="en-US" sz="1500" b="0" i="0" u="none" strike="noStrike" cap="none" normalizeH="0" baseline="0" dirty="0" smtClean="0">
                <a:ln>
                  <a:noFill/>
                </a:ln>
                <a:solidFill>
                  <a:schemeClr val="accent1"/>
                </a:solidFill>
                <a:effectLst/>
                <a:cs typeface="Arial" pitchFamily="34" charset="0"/>
                <a:hlinkClick r:id="rId2"/>
              </a:rPr>
              <a:t>apo.oe.president@gmail.com</a:t>
            </a:r>
            <a:r>
              <a:rPr kumimoji="0" lang="en-US" sz="1500" b="0" i="0" u="none" strike="noStrike" cap="none" normalizeH="0" baseline="0" dirty="0" smtClean="0">
                <a:ln>
                  <a:noFill/>
                </a:ln>
                <a:solidFill>
                  <a:schemeClr val="accent1"/>
                </a:solidFill>
                <a:effectLst/>
                <a:cs typeface="Arial" pitchFamily="34" charset="0"/>
              </a:rPr>
              <a:t> by </a:t>
            </a:r>
            <a:r>
              <a:rPr kumimoji="0" lang="en-US" sz="1500" b="1" i="0" u="none" strike="noStrike" cap="none" normalizeH="0" baseline="0" dirty="0" smtClean="0">
                <a:ln>
                  <a:noFill/>
                </a:ln>
                <a:solidFill>
                  <a:schemeClr val="accent1"/>
                </a:solidFill>
                <a:effectLst/>
                <a:cs typeface="Arial" pitchFamily="34" charset="0"/>
              </a:rPr>
              <a:t>5:00 PM Friday, March 9</a:t>
            </a:r>
            <a:r>
              <a:rPr kumimoji="0" lang="en-US" sz="1500" b="0" i="0" u="none" strike="noStrike" cap="none" normalizeH="0" baseline="0" dirty="0" smtClean="0">
                <a:ln>
                  <a:noFill/>
                </a:ln>
                <a:solidFill>
                  <a:schemeClr val="accent1"/>
                </a:solidFill>
                <a:effectLst/>
                <a:cs typeface="Arial" pitchFamily="34" charset="0"/>
              </a:rPr>
              <a:t>. The descriptions will be shown on the ballot and we will vote on Tuesday, March 20.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accent1"/>
                </a:solidFill>
                <a:effectLst/>
                <a:cs typeface="Arial" pitchFamily="34" charset="0"/>
              </a:rPr>
              <a:t>** More awards to 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Community: Michelle Moon</a:t>
            </a:r>
            <a:br>
              <a:rPr lang="en-US" b="1" dirty="0" smtClean="0">
                <a:solidFill>
                  <a:schemeClr val="bg2"/>
                </a:solidFill>
              </a:rPr>
            </a:br>
            <a:r>
              <a:rPr lang="en-US" sz="2200" b="1" dirty="0" smtClean="0">
                <a:solidFill>
                  <a:schemeClr val="bg2"/>
                </a:solidFill>
              </a:rPr>
              <a:t>email: apo.oe.community@gmail.com</a:t>
            </a:r>
            <a:endParaRPr lang="en-US" b="1" dirty="0">
              <a:solidFill>
                <a:schemeClr val="bg2"/>
              </a:solidFill>
            </a:endParaRPr>
          </a:p>
        </p:txBody>
      </p:sp>
      <p:sp>
        <p:nvSpPr>
          <p:cNvPr id="3" name="Content Placeholder 2"/>
          <p:cNvSpPr>
            <a:spLocks noGrp="1"/>
          </p:cNvSpPr>
          <p:nvPr>
            <p:ph sz="quarter" idx="1"/>
          </p:nvPr>
        </p:nvSpPr>
        <p:spPr>
          <a:xfrm>
            <a:off x="228600" y="1371600"/>
            <a:ext cx="8577072" cy="5026152"/>
          </a:xfrm>
        </p:spPr>
        <p:txBody>
          <a:bodyPr>
            <a:noAutofit/>
          </a:bodyPr>
          <a:lstStyle/>
          <a:p>
            <a:r>
              <a:rPr lang="en-US" dirty="0" smtClean="0"/>
              <a:t>Miller Park Zoo Stampede - Sat., March 3</a:t>
            </a:r>
          </a:p>
          <a:p>
            <a:pPr lvl="1"/>
            <a:r>
              <a:rPr lang="en-US" dirty="0" smtClean="0"/>
              <a:t>Meet after chapter if you received an email about it</a:t>
            </a:r>
          </a:p>
          <a:p>
            <a:r>
              <a:rPr lang="en-US" dirty="0" smtClean="0"/>
              <a:t>Humane Society - Thurs., March 8th 3-5pm</a:t>
            </a:r>
          </a:p>
          <a:p>
            <a:pPr lvl="1"/>
            <a:r>
              <a:rPr lang="en-US" dirty="0" smtClean="0"/>
              <a:t>Here's the link again:  </a:t>
            </a:r>
            <a:r>
              <a:rPr lang="en-US" dirty="0" smtClean="0">
                <a:hlinkClick r:id="rId2"/>
              </a:rPr>
              <a:t>http://doodle.com/5aeytzmc5dw36kmk</a:t>
            </a:r>
            <a:endParaRPr lang="en-US" dirty="0" smtClean="0"/>
          </a:p>
          <a:p>
            <a:pPr lvl="1"/>
            <a:r>
              <a:rPr lang="en-US" dirty="0" smtClean="0"/>
              <a:t>Humane Society Orientations</a:t>
            </a:r>
          </a:p>
          <a:p>
            <a:r>
              <a:rPr lang="en-US" dirty="0" smtClean="0"/>
              <a:t>14th Annual Women's Health Night - Tues., March 20</a:t>
            </a:r>
          </a:p>
          <a:p>
            <a:pPr lvl="1"/>
            <a:r>
              <a:rPr lang="en-US" dirty="0" smtClean="0"/>
              <a:t>Set up: 11am-1pm, 1pm-3pm</a:t>
            </a:r>
          </a:p>
          <a:p>
            <a:pPr lvl="1"/>
            <a:r>
              <a:rPr lang="en-US" dirty="0" smtClean="0"/>
              <a:t>Passing out pamphlets/evaluation forms: 3pm-5:30pm, 5:30pm-8pm</a:t>
            </a:r>
          </a:p>
          <a:p>
            <a:pPr lvl="1"/>
            <a:r>
              <a:rPr lang="en-US" dirty="0" smtClean="0"/>
              <a:t>Sign up by March 7th</a:t>
            </a:r>
          </a:p>
          <a:p>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bg2"/>
                </a:solidFill>
              </a:rPr>
              <a:t>VP Campus, National &amp; Frat.: Ronnie Watson</a:t>
            </a:r>
            <a:br>
              <a:rPr lang="en-US" sz="2800" b="1" dirty="0" smtClean="0">
                <a:solidFill>
                  <a:schemeClr val="bg2"/>
                </a:solidFill>
              </a:rPr>
            </a:br>
            <a:r>
              <a:rPr lang="en-US" sz="2000" b="1" dirty="0" smtClean="0">
                <a:solidFill>
                  <a:schemeClr val="bg2"/>
                </a:solidFill>
              </a:rPr>
              <a:t>email: apo.oe.cnf@gmail.com</a:t>
            </a:r>
            <a:endParaRPr lang="en-US" sz="2800" b="1" dirty="0">
              <a:solidFill>
                <a:schemeClr val="bg2"/>
              </a:solidFill>
            </a:endParaRPr>
          </a:p>
        </p:txBody>
      </p:sp>
      <p:sp>
        <p:nvSpPr>
          <p:cNvPr id="3" name="Content Placeholder 2"/>
          <p:cNvSpPr>
            <a:spLocks noGrp="1"/>
          </p:cNvSpPr>
          <p:nvPr>
            <p:ph sz="quarter" idx="1"/>
          </p:nvPr>
        </p:nvSpPr>
        <p:spPr>
          <a:xfrm>
            <a:off x="228600" y="1371600"/>
            <a:ext cx="8503920" cy="5330952"/>
          </a:xfrm>
        </p:spPr>
        <p:txBody>
          <a:bodyPr>
            <a:noAutofit/>
          </a:bodyPr>
          <a:lstStyle/>
          <a:p>
            <a:r>
              <a:rPr lang="en-US" sz="2000" dirty="0" smtClean="0"/>
              <a:t>Staff Night Out</a:t>
            </a:r>
            <a:r>
              <a:rPr lang="en-US" sz="2000" dirty="0" smtClean="0"/>
              <a:t>?</a:t>
            </a:r>
            <a:endParaRPr lang="en-US" sz="2000" dirty="0" smtClean="0"/>
          </a:p>
          <a:p>
            <a:endParaRPr lang="en-US" sz="2000" dirty="0" smtClean="0"/>
          </a:p>
          <a:p>
            <a:r>
              <a:rPr lang="en-US" sz="2000" dirty="0" smtClean="0"/>
              <a:t>Polar </a:t>
            </a:r>
            <a:r>
              <a:rPr lang="en-US" sz="2000" dirty="0" smtClean="0"/>
              <a:t>Plunge</a:t>
            </a:r>
            <a:r>
              <a:rPr lang="en-US" sz="2000" dirty="0" smtClean="0"/>
              <a:t>?</a:t>
            </a:r>
            <a:endParaRPr lang="en-US" sz="2000" dirty="0" smtClean="0"/>
          </a:p>
          <a:p>
            <a:endParaRPr lang="en-US" sz="2000" dirty="0" smtClean="0"/>
          </a:p>
          <a:p>
            <a:r>
              <a:rPr lang="en-US" sz="2000" dirty="0" smtClean="0"/>
              <a:t>Habitat </a:t>
            </a:r>
            <a:r>
              <a:rPr lang="en-US" sz="2000" dirty="0" smtClean="0"/>
              <a:t>for Humanity build: March </a:t>
            </a:r>
            <a:r>
              <a:rPr lang="en-US" sz="2000" dirty="0" smtClean="0"/>
              <a:t>3</a:t>
            </a:r>
            <a:r>
              <a:rPr lang="en-US" sz="2000" baseline="30000" dirty="0" smtClean="0"/>
              <a:t>rd</a:t>
            </a:r>
            <a:endParaRPr lang="en-US" sz="2000" dirty="0" smtClean="0"/>
          </a:p>
          <a:p>
            <a:pPr lvl="1"/>
            <a:r>
              <a:rPr lang="en-US" sz="2000" dirty="0" smtClean="0"/>
              <a:t> 2 spots </a:t>
            </a:r>
            <a:r>
              <a:rPr lang="en-US" sz="2000" dirty="0" smtClean="0"/>
              <a:t>open</a:t>
            </a:r>
            <a:endParaRPr lang="en-US" sz="2000" dirty="0" smtClean="0"/>
          </a:p>
          <a:p>
            <a:endParaRPr lang="en-US" sz="2000" dirty="0" smtClean="0"/>
          </a:p>
          <a:p>
            <a:r>
              <a:rPr lang="en-US" sz="2000" dirty="0" smtClean="0"/>
              <a:t>Habitat </a:t>
            </a:r>
            <a:r>
              <a:rPr lang="en-US" sz="2000" dirty="0" smtClean="0"/>
              <a:t>Restore: March </a:t>
            </a:r>
            <a:r>
              <a:rPr lang="en-US" sz="2000" dirty="0" smtClean="0"/>
              <a:t>3</a:t>
            </a:r>
            <a:r>
              <a:rPr lang="en-US" sz="2000" baseline="30000" dirty="0" smtClean="0"/>
              <a:t>rd</a:t>
            </a:r>
            <a:endParaRPr lang="en-US" sz="2000" dirty="0" smtClean="0"/>
          </a:p>
          <a:p>
            <a:pPr lvl="1"/>
            <a:r>
              <a:rPr lang="en-US" sz="2000" dirty="0" smtClean="0"/>
              <a:t> Lots of spots </a:t>
            </a:r>
            <a:r>
              <a:rPr lang="en-US" sz="2000" dirty="0" smtClean="0"/>
              <a:t>open</a:t>
            </a:r>
            <a:endParaRPr lang="en-US" sz="2000" dirty="0" smtClean="0"/>
          </a:p>
          <a:p>
            <a:endParaRPr lang="en-US" sz="2000" dirty="0" smtClean="0"/>
          </a:p>
          <a:p>
            <a:r>
              <a:rPr lang="en-US" sz="2000" dirty="0" smtClean="0"/>
              <a:t>Wellness </a:t>
            </a:r>
            <a:r>
              <a:rPr lang="en-US" sz="2000" dirty="0" smtClean="0"/>
              <a:t>Expo: April </a:t>
            </a:r>
            <a:r>
              <a:rPr lang="en-US" sz="2000" dirty="0" smtClean="0"/>
              <a:t>14th</a:t>
            </a:r>
            <a:endParaRPr lang="en-US" sz="2000" dirty="0" smtClean="0"/>
          </a:p>
          <a:p>
            <a:pPr>
              <a:buNone/>
            </a:pP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bg2"/>
                </a:solidFill>
              </a:rPr>
              <a:t>VP Campus, National &amp; Frat.: Ronnie Watson</a:t>
            </a:r>
            <a:br>
              <a:rPr lang="en-US" sz="2800" b="1" dirty="0" smtClean="0">
                <a:solidFill>
                  <a:schemeClr val="bg2"/>
                </a:solidFill>
              </a:rPr>
            </a:br>
            <a:r>
              <a:rPr lang="en-US" sz="2000" b="1" dirty="0" smtClean="0">
                <a:solidFill>
                  <a:schemeClr val="bg2"/>
                </a:solidFill>
              </a:rPr>
              <a:t>email: apo.oe.cnf@gmail.com</a:t>
            </a:r>
            <a:endParaRPr lang="en-US" sz="2800" b="1" dirty="0">
              <a:solidFill>
                <a:schemeClr val="bg2"/>
              </a:solidFill>
            </a:endParaRPr>
          </a:p>
        </p:txBody>
      </p:sp>
      <p:sp>
        <p:nvSpPr>
          <p:cNvPr id="3" name="Content Placeholder 2"/>
          <p:cNvSpPr>
            <a:spLocks noGrp="1"/>
          </p:cNvSpPr>
          <p:nvPr>
            <p:ph sz="quarter" idx="1"/>
          </p:nvPr>
        </p:nvSpPr>
        <p:spPr>
          <a:xfrm>
            <a:off x="228600" y="1524000"/>
            <a:ext cx="8503920" cy="5178552"/>
          </a:xfrm>
        </p:spPr>
        <p:txBody>
          <a:bodyPr>
            <a:noAutofit/>
          </a:bodyPr>
          <a:lstStyle/>
          <a:p>
            <a:r>
              <a:rPr lang="en-US" sz="2000" dirty="0" smtClean="0"/>
              <a:t>Boys </a:t>
            </a:r>
            <a:r>
              <a:rPr lang="en-US" sz="2000" dirty="0" smtClean="0"/>
              <a:t>and Girls Club Orientation: March </a:t>
            </a:r>
            <a:r>
              <a:rPr lang="en-US" sz="2000" dirty="0" smtClean="0"/>
              <a:t>6</a:t>
            </a:r>
            <a:r>
              <a:rPr lang="en-US" sz="2000" baseline="30000" dirty="0" smtClean="0"/>
              <a:t>th</a:t>
            </a:r>
            <a:endParaRPr lang="en-US" sz="2000" dirty="0" smtClean="0"/>
          </a:p>
          <a:p>
            <a:pPr lvl="1"/>
            <a:r>
              <a:rPr lang="en-US" sz="2000" dirty="0" smtClean="0"/>
              <a:t>4:30pm </a:t>
            </a:r>
            <a:r>
              <a:rPr lang="en-US" sz="2000" dirty="0" smtClean="0"/>
              <a:t>- </a:t>
            </a:r>
            <a:r>
              <a:rPr lang="en-US" sz="2000" dirty="0" smtClean="0"/>
              <a:t>5:00pm</a:t>
            </a:r>
          </a:p>
          <a:p>
            <a:pPr lvl="1"/>
            <a:r>
              <a:rPr lang="en-US" sz="2000" dirty="0" smtClean="0"/>
              <a:t>I </a:t>
            </a:r>
            <a:r>
              <a:rPr lang="en-US" sz="2000" dirty="0" smtClean="0"/>
              <a:t>have the necessary forms, they're online </a:t>
            </a:r>
            <a:r>
              <a:rPr lang="en-US" sz="2000" dirty="0" smtClean="0"/>
              <a:t>too</a:t>
            </a:r>
          </a:p>
          <a:p>
            <a:pPr lvl="1"/>
            <a:r>
              <a:rPr lang="en-US" sz="2000" dirty="0" smtClean="0"/>
              <a:t>Commitment</a:t>
            </a:r>
            <a:r>
              <a:rPr lang="en-US" sz="2000" dirty="0" smtClean="0"/>
              <a:t> </a:t>
            </a:r>
          </a:p>
          <a:p>
            <a:pPr>
              <a:buNone/>
            </a:pPr>
            <a:r>
              <a:rPr lang="en-US" sz="2000" dirty="0" smtClean="0"/>
              <a:t> </a:t>
            </a:r>
          </a:p>
          <a:p>
            <a:r>
              <a:rPr lang="en-US" sz="2000" dirty="0" smtClean="0"/>
              <a:t>Home Sweet Home Ministries campus </a:t>
            </a:r>
            <a:r>
              <a:rPr lang="en-US" sz="2000" dirty="0" smtClean="0"/>
              <a:t>collection</a:t>
            </a:r>
          </a:p>
          <a:p>
            <a:pPr lvl="1"/>
            <a:r>
              <a:rPr lang="en-US" sz="2000" dirty="0" smtClean="0"/>
              <a:t>Poster </a:t>
            </a:r>
            <a:r>
              <a:rPr lang="en-US" sz="2000" dirty="0" smtClean="0"/>
              <a:t>hanging and other marketing</a:t>
            </a:r>
          </a:p>
          <a:p>
            <a:pPr>
              <a:buNone/>
            </a:pPr>
            <a:r>
              <a:rPr lang="en-US" sz="2000" dirty="0" smtClean="0"/>
              <a:t> </a:t>
            </a:r>
          </a:p>
          <a:p>
            <a:r>
              <a:rPr lang="en-US" sz="2000" dirty="0" smtClean="0"/>
              <a:t>Quilt Show: April </a:t>
            </a:r>
            <a:r>
              <a:rPr lang="en-US" sz="2000" dirty="0" smtClean="0"/>
              <a:t>12</a:t>
            </a:r>
            <a:r>
              <a:rPr lang="en-US" sz="2000" baseline="30000" dirty="0" smtClean="0"/>
              <a:t>th</a:t>
            </a:r>
            <a:endParaRPr lang="en-US" sz="2000" dirty="0" smtClean="0"/>
          </a:p>
          <a:p>
            <a:pPr lvl="1"/>
            <a:r>
              <a:rPr lang="en-US" sz="2000" dirty="0" smtClean="0"/>
              <a:t>8:00am </a:t>
            </a:r>
            <a:r>
              <a:rPr lang="en-US" sz="2000" dirty="0" smtClean="0"/>
              <a:t>- </a:t>
            </a:r>
            <a:r>
              <a:rPr lang="en-US" sz="2000" dirty="0" smtClean="0"/>
              <a:t>12:00pm</a:t>
            </a:r>
          </a:p>
          <a:p>
            <a:pPr lvl="1"/>
            <a:r>
              <a:rPr lang="en-US" sz="2000" dirty="0" smtClean="0"/>
              <a:t>Hour </a:t>
            </a:r>
            <a:r>
              <a:rPr lang="en-US" sz="2000" dirty="0" smtClean="0"/>
              <a:t>shifts </a:t>
            </a:r>
            <a:r>
              <a:rPr lang="en-US" sz="2000" dirty="0" smtClean="0"/>
              <a:t>maybe?</a:t>
            </a:r>
          </a:p>
          <a:p>
            <a:pPr lvl="1"/>
            <a:r>
              <a:rPr lang="en-US" sz="2000" dirty="0" smtClean="0"/>
              <a:t>Moving </a:t>
            </a:r>
            <a:r>
              <a:rPr lang="en-US" sz="2000" dirty="0" smtClean="0"/>
              <a:t>big (but not heavy) frames</a:t>
            </a:r>
          </a:p>
          <a:p>
            <a:pPr>
              <a:buNone/>
            </a:pP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Fellowship: Vicki Simmons</a:t>
            </a:r>
            <a:br>
              <a:rPr lang="en-US" b="1" dirty="0" smtClean="0">
                <a:solidFill>
                  <a:schemeClr val="bg2"/>
                </a:solidFill>
              </a:rPr>
            </a:br>
            <a:r>
              <a:rPr lang="en-US" sz="2200" b="1" dirty="0" smtClean="0">
                <a:solidFill>
                  <a:schemeClr val="bg2"/>
                </a:solidFill>
              </a:rPr>
              <a:t>email: apo.oe.fellowship@gmail.com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4797552"/>
          </a:xfrm>
          <a:solidFill>
            <a:schemeClr val="bg2"/>
          </a:solidFill>
        </p:spPr>
        <p:txBody>
          <a:bodyPr>
            <a:normAutofit/>
          </a:bodyPr>
          <a:lstStyle/>
          <a:p>
            <a:r>
              <a:rPr lang="en-US" sz="2400" dirty="0" smtClean="0"/>
              <a:t>Fusion Brew &amp; Study Tables: this Sunday, 8-10 </a:t>
            </a:r>
            <a:r>
              <a:rPr lang="en-US" sz="2400" dirty="0" smtClean="0"/>
              <a:t>pm</a:t>
            </a:r>
          </a:p>
          <a:p>
            <a:r>
              <a:rPr lang="en-US" sz="2400" b="1" dirty="0" smtClean="0"/>
              <a:t>Chapel </a:t>
            </a:r>
            <a:r>
              <a:rPr lang="en-US" sz="2400" b="1" dirty="0" smtClean="0"/>
              <a:t>Hour: Mar. 7, 11 </a:t>
            </a:r>
            <a:r>
              <a:rPr lang="en-US" sz="2400" b="1" dirty="0" smtClean="0"/>
              <a:t>am</a:t>
            </a:r>
            <a:endParaRPr lang="en-US" sz="2400" dirty="0" smtClean="0"/>
          </a:p>
          <a:p>
            <a:r>
              <a:rPr lang="en-US" sz="2400" dirty="0" smtClean="0"/>
              <a:t>Bowling</a:t>
            </a:r>
            <a:r>
              <a:rPr lang="en-US" sz="2400" dirty="0" smtClean="0"/>
              <a:t>: Mar 7, 9 </a:t>
            </a:r>
            <a:r>
              <a:rPr lang="en-US" sz="2400" dirty="0" smtClean="0"/>
              <a:t>pm</a:t>
            </a:r>
          </a:p>
          <a:p>
            <a:r>
              <a:rPr lang="en-US" sz="2400" dirty="0" smtClean="0"/>
              <a:t>Dinner </a:t>
            </a:r>
            <a:r>
              <a:rPr lang="en-US" sz="2400" dirty="0" smtClean="0"/>
              <a:t>at BWW: Mar 20, 6 </a:t>
            </a:r>
            <a:r>
              <a:rPr lang="en-US" sz="2400" dirty="0" smtClean="0"/>
              <a:t>pm</a:t>
            </a:r>
          </a:p>
          <a:p>
            <a:r>
              <a:rPr lang="en-US" sz="2400" dirty="0" smtClean="0"/>
              <a:t>Pilates</a:t>
            </a:r>
            <a:r>
              <a:rPr lang="en-US" sz="2400" dirty="0" smtClean="0"/>
              <a:t>: Mar 21, 7 </a:t>
            </a:r>
            <a:r>
              <a:rPr lang="en-US" sz="2400" dirty="0" smtClean="0"/>
              <a:t>pm</a:t>
            </a:r>
          </a:p>
          <a:p>
            <a:r>
              <a:rPr lang="en-US" sz="2400" dirty="0" smtClean="0"/>
              <a:t>Formal</a:t>
            </a:r>
            <a:r>
              <a:rPr lang="en-US" sz="2400" dirty="0" smtClean="0"/>
              <a:t>: Mar 24, 7-10 </a:t>
            </a:r>
            <a:r>
              <a:rPr lang="en-US" sz="2400" dirty="0" smtClean="0"/>
              <a:t>pm</a:t>
            </a:r>
          </a:p>
          <a:p>
            <a:r>
              <a:rPr lang="en-US" sz="2400" b="1" dirty="0" smtClean="0"/>
              <a:t>Dinner </a:t>
            </a:r>
            <a:r>
              <a:rPr lang="en-US" sz="2400" b="1" dirty="0" smtClean="0"/>
              <a:t>at </a:t>
            </a:r>
            <a:r>
              <a:rPr lang="en-US" sz="2400" b="1" dirty="0" err="1" smtClean="0"/>
              <a:t>FlatTop</a:t>
            </a:r>
            <a:r>
              <a:rPr lang="en-US" sz="2400" b="1" dirty="0" smtClean="0"/>
              <a:t>: Mar 29, 6 </a:t>
            </a:r>
            <a:r>
              <a:rPr lang="en-US" sz="2400" b="1" dirty="0" smtClean="0"/>
              <a:t>pm</a:t>
            </a:r>
          </a:p>
          <a:p>
            <a:r>
              <a:rPr lang="en-US" sz="2400" b="1" dirty="0" smtClean="0"/>
              <a:t>Ice </a:t>
            </a:r>
            <a:r>
              <a:rPr lang="en-US" sz="2400" b="1" dirty="0" smtClean="0"/>
              <a:t>cream at </a:t>
            </a:r>
            <a:r>
              <a:rPr lang="en-US" sz="2400" b="1" dirty="0" err="1" smtClean="0"/>
              <a:t>Coldstone</a:t>
            </a:r>
            <a:r>
              <a:rPr lang="en-US" sz="2400" b="1" dirty="0" smtClean="0"/>
              <a:t>: 4/12, 7:30 </a:t>
            </a:r>
            <a:r>
              <a:rPr lang="en-US" sz="2400" b="1" dirty="0" smtClean="0"/>
              <a:t>pm</a:t>
            </a:r>
            <a:endParaRPr lang="en-US" sz="2400" dirty="0" smtClean="0"/>
          </a:p>
          <a:p>
            <a:r>
              <a:rPr lang="en-US" sz="2400" dirty="0" smtClean="0"/>
              <a:t>Undercover </a:t>
            </a:r>
            <a:r>
              <a:rPr lang="en-US" sz="2400" dirty="0" smtClean="0"/>
              <a:t>XX: 4/13, 8 pm</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Treasurer: Ben </a:t>
            </a:r>
            <a:r>
              <a:rPr lang="en-US" b="1" dirty="0" err="1" smtClean="0">
                <a:solidFill>
                  <a:schemeClr val="bg2"/>
                </a:solidFill>
              </a:rPr>
              <a:t>Gesensway</a:t>
            </a:r>
            <a:r>
              <a:rPr lang="en-US" b="1" dirty="0" smtClean="0">
                <a:solidFill>
                  <a:schemeClr val="bg2"/>
                </a:solidFill>
              </a:rPr>
              <a:t/>
            </a:r>
            <a:br>
              <a:rPr lang="en-US" b="1" dirty="0" smtClean="0">
                <a:solidFill>
                  <a:schemeClr val="bg2"/>
                </a:solidFill>
              </a:rPr>
            </a:br>
            <a:r>
              <a:rPr lang="en-US" sz="2200" b="1" dirty="0" smtClean="0">
                <a:solidFill>
                  <a:schemeClr val="bg2"/>
                </a:solidFill>
              </a:rPr>
              <a:t>email: apo.oe.treasurer@gmail.com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026152"/>
          </a:xfrm>
        </p:spPr>
        <p:txBody>
          <a:bodyPr>
            <a:normAutofit/>
          </a:bodyPr>
          <a:lstStyle/>
          <a:p>
            <a:r>
              <a:rPr lang="en-US" dirty="0" smtClean="0"/>
              <a:t>Making dolls</a:t>
            </a:r>
          </a:p>
          <a:p>
            <a:pPr lvl="1"/>
            <a:r>
              <a:rPr lang="en-US" dirty="0" smtClean="0"/>
              <a:t>March 2nd: 6 - 8 </a:t>
            </a:r>
            <a:r>
              <a:rPr lang="en-US" dirty="0" smtClean="0"/>
              <a:t>pm</a:t>
            </a:r>
            <a:endParaRPr lang="en-US" dirty="0" smtClean="0"/>
          </a:p>
          <a:p>
            <a:pPr lvl="1"/>
            <a:r>
              <a:rPr lang="en-US" dirty="0" smtClean="0"/>
              <a:t>March 3rd: 2 - 5 pm</a:t>
            </a:r>
            <a:br>
              <a:rPr lang="en-US" dirty="0" smtClean="0"/>
            </a:br>
            <a:endParaRPr lang="en-US" dirty="0" smtClean="0"/>
          </a:p>
          <a:p>
            <a:r>
              <a:rPr lang="en-US" dirty="0" smtClean="0"/>
              <a:t>Selling dolls</a:t>
            </a:r>
          </a:p>
          <a:p>
            <a:pPr lvl="1"/>
            <a:r>
              <a:rPr lang="en-US" dirty="0" smtClean="0"/>
              <a:t>March </a:t>
            </a:r>
            <a:r>
              <a:rPr lang="en-US" dirty="0" smtClean="0"/>
              <a:t>5-9</a:t>
            </a:r>
            <a:r>
              <a:rPr lang="en-US" dirty="0" smtClean="0"/>
              <a:t>: 11 - 2pm in CNS atrium</a:t>
            </a:r>
            <a:br>
              <a:rPr lang="en-US" dirty="0" smtClean="0"/>
            </a:br>
            <a:endParaRPr lang="en-US" dirty="0" smtClean="0"/>
          </a:p>
          <a:p>
            <a:r>
              <a:rPr lang="en-US" dirty="0" smtClean="0"/>
              <a:t>Selling pizza on the quad</a:t>
            </a:r>
          </a:p>
          <a:p>
            <a:pPr lvl="1"/>
            <a:r>
              <a:rPr lang="en-US" dirty="0" smtClean="0"/>
              <a:t>March 30: 11 - 1 am</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Pledge Educator: Liz Kuehn</a:t>
            </a:r>
            <a:br>
              <a:rPr lang="en-US" b="1" dirty="0" smtClean="0">
                <a:solidFill>
                  <a:schemeClr val="bg2"/>
                </a:solidFill>
              </a:rPr>
            </a:br>
            <a:r>
              <a:rPr lang="en-US" sz="2200" b="1" dirty="0" smtClean="0">
                <a:solidFill>
                  <a:schemeClr val="bg2"/>
                </a:solidFill>
              </a:rPr>
              <a:t>email: apo.oe.pledge@gmail.com</a:t>
            </a:r>
            <a:endParaRPr lang="en-US" sz="2200"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numCol="1">
            <a:noAutofit/>
          </a:bodyPr>
          <a:lstStyle/>
          <a:p>
            <a:r>
              <a:rPr lang="en-US" sz="2000" dirty="0" smtClean="0"/>
              <a:t>Pledge meetings are held in </a:t>
            </a:r>
            <a:r>
              <a:rPr lang="en-US" sz="2000" b="1" dirty="0" smtClean="0"/>
              <a:t>CNS C102 at 8:15pm on Tuesdays </a:t>
            </a:r>
            <a:r>
              <a:rPr lang="en-US" sz="2000" dirty="0" smtClean="0"/>
              <a:t>and actives need to come to at least one meeting!!</a:t>
            </a:r>
          </a:p>
          <a:p>
            <a:endParaRPr lang="en-US" sz="2000" dirty="0" smtClean="0"/>
          </a:p>
          <a:p>
            <a:r>
              <a:rPr lang="en-US" sz="2000" dirty="0" smtClean="0"/>
              <a:t>Pledges </a:t>
            </a:r>
            <a:r>
              <a:rPr lang="en-US" sz="2000" dirty="0" smtClean="0"/>
              <a:t>keep sending your hours (service, fellowship, and leadership points) to Tim--</a:t>
            </a:r>
            <a:r>
              <a:rPr lang="en-US" sz="2000" dirty="0" smtClean="0">
                <a:hlinkClick r:id="rId2"/>
              </a:rPr>
              <a:t>tborchar@iwu.edu</a:t>
            </a:r>
            <a:endParaRPr lang="en-US" sz="2000" dirty="0" smtClean="0"/>
          </a:p>
          <a:p>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PO">
      <a:dk1>
        <a:srgbClr val="FFFF00"/>
      </a:dk1>
      <a:lt1>
        <a:srgbClr val="0070C0"/>
      </a:lt1>
      <a:dk2>
        <a:srgbClr val="000000"/>
      </a:dk2>
      <a:lt2>
        <a:srgbClr val="0070C0"/>
      </a:lt2>
      <a:accent1>
        <a:srgbClr val="FFFF00"/>
      </a:accent1>
      <a:accent2>
        <a:srgbClr val="0070C0"/>
      </a:accent2>
      <a:accent3>
        <a:srgbClr val="FFFF00"/>
      </a:accent3>
      <a:accent4>
        <a:srgbClr val="0070C0"/>
      </a:accent4>
      <a:accent5>
        <a:srgbClr val="FFFFFF"/>
      </a:accent5>
      <a:accent6>
        <a:srgbClr val="FFFF00"/>
      </a:accent6>
      <a:hlink>
        <a:srgbClr val="FFFF00"/>
      </a:hlink>
      <a:folHlink>
        <a:srgbClr val="FFFF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454</TotalTime>
  <Words>403</Words>
  <Application>Microsoft Office PowerPoint</Application>
  <PresentationFormat>On-screen Show (4:3)</PresentationFormat>
  <Paragraphs>128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ALPHA PHI OMEGA</vt:lpstr>
      <vt:lpstr>President: Carly Wilson email: apo.oe.president@gmail.com</vt:lpstr>
      <vt:lpstr>President: Carly Wilson email: apo.oe.president@gmail.com</vt:lpstr>
      <vt:lpstr>VP Community: Michelle Moon email: apo.oe.community@gmail.com</vt:lpstr>
      <vt:lpstr>VP Campus, National &amp; Frat.: Ronnie Watson email: apo.oe.cnf@gmail.com</vt:lpstr>
      <vt:lpstr>VP Campus, National &amp; Frat.: Ronnie Watson email: apo.oe.cnf@gmail.com</vt:lpstr>
      <vt:lpstr>VP Fellowship: Vicki Simmons email: apo.oe.fellowship@gmail.com</vt:lpstr>
      <vt:lpstr>Treasurer: Ben Gesensway email: apo.oe.treasurer@gmail.com</vt:lpstr>
      <vt:lpstr>Pledge Educator: Liz Kuehn email: apo.oe.pledge@gmail.com</vt:lpstr>
      <vt:lpstr>Meet Your Pledges</vt:lpstr>
      <vt:lpstr>Meet Your Pledges</vt:lpstr>
      <vt:lpstr>VP Communications: Lindsay Bow email: apo.oe.communications@gmail.com</vt:lpstr>
      <vt:lpstr>Appointed Positions:</vt:lpstr>
      <vt:lpstr>Old Business</vt:lpstr>
      <vt:lpstr>New Business</vt:lpstr>
      <vt:lpstr>News or Announcements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ALPHA PHI OMEGA</dc:title>
  <dc:creator>Lindsay Bow</dc:creator>
  <cp:lastModifiedBy>Lindsay Bow</cp:lastModifiedBy>
  <cp:revision>84</cp:revision>
  <dcterms:created xsi:type="dcterms:W3CDTF">2011-08-30T02:23:11Z</dcterms:created>
  <dcterms:modified xsi:type="dcterms:W3CDTF">2012-02-29T02:15:37Z</dcterms:modified>
</cp:coreProperties>
</file>